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23"/>
  </p:notesMasterIdLst>
  <p:sldIdLst>
    <p:sldId id="256" r:id="rId5"/>
    <p:sldId id="257" r:id="rId6"/>
    <p:sldId id="259" r:id="rId7"/>
    <p:sldId id="260" r:id="rId8"/>
    <p:sldId id="258"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67" autoAdjust="0"/>
    <p:restoredTop sz="94660"/>
  </p:normalViewPr>
  <p:slideViewPr>
    <p:cSldViewPr snapToGrid="0">
      <p:cViewPr varScale="1">
        <p:scale>
          <a:sx n="77" d="100"/>
          <a:sy n="77" d="100"/>
        </p:scale>
        <p:origin x="120"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AN CAPASSO" userId="f7aa6b23-50f7-40cb-a86c-602bb8a74179" providerId="ADAL" clId="{FD5AE019-A4E2-40C3-AD17-23B6CA7AA929}"/>
    <pc:docChg chg="modSld">
      <pc:chgData name="IVAN CAPASSO" userId="f7aa6b23-50f7-40cb-a86c-602bb8a74179" providerId="ADAL" clId="{FD5AE019-A4E2-40C3-AD17-23B6CA7AA929}" dt="2020-09-27T15:57:41.447" v="0" actId="20577"/>
      <pc:docMkLst>
        <pc:docMk/>
      </pc:docMkLst>
      <pc:sldChg chg="modSp mod">
        <pc:chgData name="IVAN CAPASSO" userId="f7aa6b23-50f7-40cb-a86c-602bb8a74179" providerId="ADAL" clId="{FD5AE019-A4E2-40C3-AD17-23B6CA7AA929}" dt="2020-09-27T15:57:41.447" v="0" actId="20577"/>
        <pc:sldMkLst>
          <pc:docMk/>
          <pc:sldMk cId="1291910711" sldId="269"/>
        </pc:sldMkLst>
        <pc:spChg chg="mod">
          <ac:chgData name="IVAN CAPASSO" userId="f7aa6b23-50f7-40cb-a86c-602bb8a74179" providerId="ADAL" clId="{FD5AE019-A4E2-40C3-AD17-23B6CA7AA929}" dt="2020-09-27T15:57:41.447" v="0" actId="20577"/>
          <ac:spMkLst>
            <pc:docMk/>
            <pc:sldMk cId="1291910711" sldId="269"/>
            <ac:spMk id="7" creationId="{A2BB1E8F-9D12-4216-9F17-C9E2E7D885DB}"/>
          </ac:spMkLst>
        </pc:sp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737A2A-D449-4DBF-B8A9-70ACD72FF2D9}" type="doc">
      <dgm:prSet loTypeId="urn:microsoft.com/office/officeart/2005/8/layout/vList3" loCatId="list" qsTypeId="urn:microsoft.com/office/officeart/2005/8/quickstyle/simple1" qsCatId="simple" csTypeId="urn:microsoft.com/office/officeart/2005/8/colors/accent1_2" csCatId="accent1" phldr="1"/>
      <dgm:spPr/>
    </dgm:pt>
    <dgm:pt modelId="{A9137ADF-FC22-4A19-A9CA-3F1B07A524A4}">
      <dgm:prSet phldrT="[Testo]" custT="1"/>
      <dgm:spPr>
        <a:gradFill rotWithShape="0">
          <a:gsLst>
            <a:gs pos="0">
              <a:schemeClr val="bg2">
                <a:tint val="96000"/>
                <a:shade val="100000"/>
                <a:hueMod val="270000"/>
                <a:satMod val="200000"/>
                <a:lumMod val="128000"/>
              </a:schemeClr>
            </a:gs>
            <a:gs pos="54000">
              <a:schemeClr val="bg2">
                <a:shade val="100000"/>
                <a:hueMod val="100000"/>
                <a:satMod val="110000"/>
                <a:lumMod val="130000"/>
              </a:schemeClr>
            </a:gs>
            <a:gs pos="100000">
              <a:schemeClr val="bg2">
                <a:shade val="78000"/>
                <a:hueMod val="44000"/>
                <a:satMod val="200000"/>
                <a:lumMod val="69000"/>
              </a:schemeClr>
            </a:gs>
          </a:gsLst>
          <a:lin ang="2520000" scaled="0"/>
        </a:gradFill>
      </dgm:spPr>
      <dgm:t>
        <a:bodyPr/>
        <a:lstStyle/>
        <a:p>
          <a:r>
            <a:rPr lang="it-IT" sz="5600"/>
            <a:t>ConsigliaViaggi2019</a:t>
          </a:r>
        </a:p>
      </dgm:t>
    </dgm:pt>
    <dgm:pt modelId="{FDE2377D-2D2F-4D22-9D64-EEC28A3E6674}" type="parTrans" cxnId="{9160FCF6-9651-4890-8EC2-0172C00EF9EE}">
      <dgm:prSet/>
      <dgm:spPr/>
      <dgm:t>
        <a:bodyPr/>
        <a:lstStyle/>
        <a:p>
          <a:endParaRPr lang="it-IT"/>
        </a:p>
      </dgm:t>
    </dgm:pt>
    <dgm:pt modelId="{062E12BC-2CAD-4E7D-89DC-C280DBB96657}" type="sibTrans" cxnId="{9160FCF6-9651-4890-8EC2-0172C00EF9EE}">
      <dgm:prSet/>
      <dgm:spPr/>
      <dgm:t>
        <a:bodyPr/>
        <a:lstStyle/>
        <a:p>
          <a:endParaRPr lang="it-IT"/>
        </a:p>
      </dgm:t>
    </dgm:pt>
    <dgm:pt modelId="{AD1D10DA-8EB3-498B-B285-B5C5AC756684}" type="pres">
      <dgm:prSet presAssocID="{E7737A2A-D449-4DBF-B8A9-70ACD72FF2D9}" presName="linearFlow" presStyleCnt="0">
        <dgm:presLayoutVars>
          <dgm:dir/>
          <dgm:resizeHandles val="exact"/>
        </dgm:presLayoutVars>
      </dgm:prSet>
      <dgm:spPr/>
    </dgm:pt>
    <dgm:pt modelId="{288F96AA-FB86-42F3-B0FB-8858EF61CE22}" type="pres">
      <dgm:prSet presAssocID="{A9137ADF-FC22-4A19-A9CA-3F1B07A524A4}" presName="composite" presStyleCnt="0"/>
      <dgm:spPr/>
    </dgm:pt>
    <dgm:pt modelId="{D0180D2C-02E2-4D73-BC42-482810DB2388}" type="pres">
      <dgm:prSet presAssocID="{A9137ADF-FC22-4A19-A9CA-3F1B07A524A4}" presName="imgShp" presStyleLbl="fgImgPlace1" presStyleIdx="0" presStyleCnt="1"/>
      <dgm:spPr>
        <a:blipFill>
          <a:blip xmlns:r="http://schemas.openxmlformats.org/officeDocument/2006/relationships" r:embed="rId1"/>
          <a:srcRect/>
          <a:stretch>
            <a:fillRect/>
          </a:stretch>
        </a:blipFill>
      </dgm:spPr>
      <dgm:extLst>
        <a:ext uri="{E40237B7-FDA0-4F09-8148-C483321AD2D9}">
          <dgm14:cNvPr xmlns:dgm14="http://schemas.microsoft.com/office/drawing/2010/diagram" id="0" name="" descr="Immagine che contiene piatto, orologio, segnale&#10;&#10;Descrizione generata automaticamente">
            <a:extLst>
              <a:ext uri="{FF2B5EF4-FFF2-40B4-BE49-F238E27FC236}">
                <a16:creationId xmlns:a16="http://schemas.microsoft.com/office/drawing/2014/main" id="{CF9C762D-B47D-469C-8EE9-A9ED88D1D67D}"/>
              </a:ext>
            </a:extLst>
          </dgm14:cNvPr>
        </a:ext>
      </dgm:extLst>
    </dgm:pt>
    <dgm:pt modelId="{CD9A31A4-CBA8-4167-9F2D-7836E71D4A1E}" type="pres">
      <dgm:prSet presAssocID="{A9137ADF-FC22-4A19-A9CA-3F1B07A524A4}" presName="txShp" presStyleLbl="node1" presStyleIdx="0" presStyleCnt="1">
        <dgm:presLayoutVars>
          <dgm:bulletEnabled val="1"/>
        </dgm:presLayoutVars>
      </dgm:prSet>
      <dgm:spPr/>
    </dgm:pt>
  </dgm:ptLst>
  <dgm:cxnLst>
    <dgm:cxn modelId="{2180636D-DB19-4977-93BA-72FB1A8E385A}" type="presOf" srcId="{A9137ADF-FC22-4A19-A9CA-3F1B07A524A4}" destId="{CD9A31A4-CBA8-4167-9F2D-7836E71D4A1E}" srcOrd="0" destOrd="0" presId="urn:microsoft.com/office/officeart/2005/8/layout/vList3"/>
    <dgm:cxn modelId="{F9757EF2-01B9-4C24-9482-5ACCAB843472}" type="presOf" srcId="{E7737A2A-D449-4DBF-B8A9-70ACD72FF2D9}" destId="{AD1D10DA-8EB3-498B-B285-B5C5AC756684}" srcOrd="0" destOrd="0" presId="urn:microsoft.com/office/officeart/2005/8/layout/vList3"/>
    <dgm:cxn modelId="{9160FCF6-9651-4890-8EC2-0172C00EF9EE}" srcId="{E7737A2A-D449-4DBF-B8A9-70ACD72FF2D9}" destId="{A9137ADF-FC22-4A19-A9CA-3F1B07A524A4}" srcOrd="0" destOrd="0" parTransId="{FDE2377D-2D2F-4D22-9D64-EEC28A3E6674}" sibTransId="{062E12BC-2CAD-4E7D-89DC-C280DBB96657}"/>
    <dgm:cxn modelId="{2D87C804-3F6E-4911-84EA-CDCC4009787C}" type="presParOf" srcId="{AD1D10DA-8EB3-498B-B285-B5C5AC756684}" destId="{288F96AA-FB86-42F3-B0FB-8858EF61CE22}" srcOrd="0" destOrd="0" presId="urn:microsoft.com/office/officeart/2005/8/layout/vList3"/>
    <dgm:cxn modelId="{E9E0BA62-A4F3-4132-8197-A2280B6B61EC}" type="presParOf" srcId="{288F96AA-FB86-42F3-B0FB-8858EF61CE22}" destId="{D0180D2C-02E2-4D73-BC42-482810DB2388}" srcOrd="0" destOrd="0" presId="urn:microsoft.com/office/officeart/2005/8/layout/vList3"/>
    <dgm:cxn modelId="{51A33002-9FEB-4C16-A326-6F3467131C76}" type="presParOf" srcId="{288F96AA-FB86-42F3-B0FB-8858EF61CE22}" destId="{CD9A31A4-CBA8-4167-9F2D-7836E71D4A1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9A31A4-CBA8-4167-9F2D-7836E71D4A1E}">
      <dsp:nvSpPr>
        <dsp:cNvPr id="0" name=""/>
        <dsp:cNvSpPr/>
      </dsp:nvSpPr>
      <dsp:spPr>
        <a:xfrm rot="10800000">
          <a:off x="3440590" y="0"/>
          <a:ext cx="10144445" cy="3541643"/>
        </a:xfrm>
        <a:prstGeom prst="homePlate">
          <a:avLst/>
        </a:prstGeom>
        <a:gradFill rotWithShape="0">
          <a:gsLst>
            <a:gs pos="0">
              <a:schemeClr val="bg2">
                <a:tint val="96000"/>
                <a:shade val="100000"/>
                <a:hueMod val="270000"/>
                <a:satMod val="200000"/>
                <a:lumMod val="128000"/>
              </a:schemeClr>
            </a:gs>
            <a:gs pos="54000">
              <a:schemeClr val="bg2">
                <a:shade val="100000"/>
                <a:hueMod val="100000"/>
                <a:satMod val="110000"/>
                <a:lumMod val="130000"/>
              </a:schemeClr>
            </a:gs>
            <a:gs pos="100000">
              <a:schemeClr val="bg2">
                <a:shade val="78000"/>
                <a:hueMod val="44000"/>
                <a:satMod val="200000"/>
                <a:lumMod val="69000"/>
              </a:schemeClr>
            </a:gs>
          </a:gsLst>
          <a:lin ang="2520000" scaled="0"/>
        </a:gra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1766" tIns="213360" rIns="398272" bIns="213360" numCol="1" spcCol="1270" anchor="ctr" anchorCtr="0">
          <a:noAutofit/>
        </a:bodyPr>
        <a:lstStyle/>
        <a:p>
          <a:pPr marL="0" lvl="0" indent="0" algn="ctr" defTabSz="2489200">
            <a:lnSpc>
              <a:spcPct val="90000"/>
            </a:lnSpc>
            <a:spcBef>
              <a:spcPct val="0"/>
            </a:spcBef>
            <a:spcAft>
              <a:spcPct val="35000"/>
            </a:spcAft>
            <a:buNone/>
          </a:pPr>
          <a:r>
            <a:rPr lang="it-IT" sz="5600" kern="1200"/>
            <a:t>ConsigliaViaggi2019</a:t>
          </a:r>
        </a:p>
      </dsp:txBody>
      <dsp:txXfrm rot="10800000">
        <a:off x="4326001" y="0"/>
        <a:ext cx="9259034" cy="3541643"/>
      </dsp:txXfrm>
    </dsp:sp>
    <dsp:sp modelId="{D0180D2C-02E2-4D73-BC42-482810DB2388}">
      <dsp:nvSpPr>
        <dsp:cNvPr id="0" name=""/>
        <dsp:cNvSpPr/>
      </dsp:nvSpPr>
      <dsp:spPr>
        <a:xfrm>
          <a:off x="1669769" y="0"/>
          <a:ext cx="3541643" cy="3541643"/>
        </a:xfrm>
        <a:prstGeom prst="ellipse">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DFD11-8C5C-401D-9910-E2A94F63098A}" type="datetimeFigureOut">
              <a:rPr lang="it-IT" smtClean="0"/>
              <a:t>27/09/2020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16633-2656-43BE-A39E-6874F2B37D4F}" type="slidenum">
              <a:rPr lang="it-IT" smtClean="0"/>
              <a:t>‹N›</a:t>
            </a:fld>
            <a:endParaRPr lang="it-IT"/>
          </a:p>
        </p:txBody>
      </p:sp>
    </p:spTree>
    <p:extLst>
      <p:ext uri="{BB962C8B-B14F-4D97-AF65-F5344CB8AC3E}">
        <p14:creationId xmlns:p14="http://schemas.microsoft.com/office/powerpoint/2010/main" val="3056310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9/27/2020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824260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46C117F-5CCF-4837-BE5F-2B92066CAFAF}" type="datetimeFigureOut">
              <a:rPr lang="en-US" smtClean="0"/>
              <a:t>9/27/2020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123030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84EB90BD-B6CE-46B7-997F-7313B992CCDC}" type="datetimeFigureOut">
              <a:rPr lang="en-US" smtClean="0"/>
              <a:t>9/27/2020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719489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DB9D11F-B188-461D-B23F-39381795C052}" type="datetimeFigureOut">
              <a:rPr lang="en-US" smtClean="0"/>
              <a:t>9/27/2020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‹N›</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897269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2E6D8D9-55A2-4063-B0F3-121F44549695}" type="datetimeFigureOut">
              <a:rPr lang="en-US" smtClean="0"/>
              <a:t>9/27/2020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35208829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D4B24536-994D-4021-A283-9F449C0DB509}" type="datetimeFigureOut">
              <a:rPr lang="en-US" smtClean="0"/>
              <a:t>9/27/2020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707072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3CBBBB78-C96F-47B7-AB17-D852CA960AC9}" type="datetimeFigureOut">
              <a:rPr lang="en-US" smtClean="0"/>
              <a:t>9/27/2020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311937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9/27/2020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804136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9D6E9DEC-419B-4CC5-A080-3B06BD5A8291}" type="datetimeFigureOut">
              <a:rPr lang="en-US" smtClean="0"/>
              <a:t>9/27/2020</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‹N›</a:t>
            </a:fld>
            <a:endParaRPr lang="en-US"/>
          </a:p>
        </p:txBody>
      </p:sp>
    </p:spTree>
    <p:extLst>
      <p:ext uri="{BB962C8B-B14F-4D97-AF65-F5344CB8AC3E}">
        <p14:creationId xmlns:p14="http://schemas.microsoft.com/office/powerpoint/2010/main" val="81151604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9/27/2020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405824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30578ACC-22D6-47C1-A373-4FD133E34F3C}" type="datetimeFigureOut">
              <a:rPr lang="en-US" smtClean="0"/>
              <a:t>9/27/2020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3298935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9/27/2020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514094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80322" y="3030008"/>
            <a:ext cx="4698355" cy="2906179"/>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594123" y="3030008"/>
            <a:ext cx="4700059" cy="2906179"/>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9/27/2020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030577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9/27/2020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3638876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9/27/2020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152824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E331444B-B92B-4E27-8C94-BB93EAF5CB18}" type="datetimeFigureOut">
              <a:rPr lang="en-US" smtClean="0"/>
              <a:t>9/27/2020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33508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363EFA5E-FA76-400D-B3DC-F0BA90E6D107}" type="datetimeFigureOut">
              <a:rPr lang="en-US" smtClean="0"/>
              <a:t>9/27/2020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3039515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9/27/2020</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‹N›</a:t>
            </a:fld>
            <a:endParaRPr lang="en-US"/>
          </a:p>
        </p:txBody>
      </p:sp>
    </p:spTree>
    <p:extLst>
      <p:ext uri="{BB962C8B-B14F-4D97-AF65-F5344CB8AC3E}">
        <p14:creationId xmlns:p14="http://schemas.microsoft.com/office/powerpoint/2010/main" val="66986019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tif"/><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3.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053E113F-4759-4AEA-A060-D8A484453838}"/>
              </a:ext>
            </a:extLst>
          </p:cNvPr>
          <p:cNvSpPr>
            <a:spLocks noGrp="1"/>
          </p:cNvSpPr>
          <p:nvPr>
            <p:ph type="subTitle" idx="4294967295"/>
          </p:nvPr>
        </p:nvSpPr>
        <p:spPr>
          <a:xfrm>
            <a:off x="0" y="4156075"/>
            <a:ext cx="8958263" cy="1117600"/>
          </a:xfrm>
        </p:spPr>
        <p:txBody>
          <a:bodyPr>
            <a:noAutofit/>
          </a:bodyPr>
          <a:lstStyle/>
          <a:p>
            <a:r>
              <a:rPr lang="it-IT" sz="3200"/>
              <a:t>Progetto di </a:t>
            </a:r>
            <a:r>
              <a:rPr lang="it-IT" sz="3000"/>
              <a:t>Ingegneria</a:t>
            </a:r>
            <a:r>
              <a:rPr lang="it-IT" sz="3200"/>
              <a:t> del Software 2019/2020</a:t>
            </a:r>
          </a:p>
          <a:p>
            <a:r>
              <a:rPr lang="it-IT" sz="3000" i="1"/>
              <a:t>Ivan Capasso N86002587</a:t>
            </a:r>
          </a:p>
        </p:txBody>
      </p:sp>
      <p:graphicFrame>
        <p:nvGraphicFramePr>
          <p:cNvPr id="17" name="Diagramma 16">
            <a:extLst>
              <a:ext uri="{FF2B5EF4-FFF2-40B4-BE49-F238E27FC236}">
                <a16:creationId xmlns:a16="http://schemas.microsoft.com/office/drawing/2014/main" id="{EAA0DEC4-9E17-463B-9D52-1C2EC20089DE}"/>
              </a:ext>
            </a:extLst>
          </p:cNvPr>
          <p:cNvGraphicFramePr/>
          <p:nvPr>
            <p:extLst>
              <p:ext uri="{D42A27DB-BD31-4B8C-83A1-F6EECF244321}">
                <p14:modId xmlns:p14="http://schemas.microsoft.com/office/powerpoint/2010/main" val="4260580701"/>
              </p:ext>
            </p:extLst>
          </p:nvPr>
        </p:nvGraphicFramePr>
        <p:xfrm>
          <a:off x="-1379780" y="266700"/>
          <a:ext cx="15254806" cy="35416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6623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229AFD3D-4B63-4399-8072-1D7C4A9AB84F}"/>
              </a:ext>
            </a:extLst>
          </p:cNvPr>
          <p:cNvSpPr>
            <a:spLocks noGrp="1"/>
          </p:cNvSpPr>
          <p:nvPr>
            <p:ph type="title"/>
          </p:nvPr>
        </p:nvSpPr>
        <p:spPr/>
        <p:txBody>
          <a:bodyPr/>
          <a:lstStyle/>
          <a:p>
            <a:r>
              <a:rPr lang="it-IT"/>
              <a:t>Tecnologie e Architettura</a:t>
            </a:r>
          </a:p>
        </p:txBody>
      </p:sp>
      <p:pic>
        <p:nvPicPr>
          <p:cNvPr id="9" name="Segnaposto contenuto 8" descr="Immagine che contiene disegnando&#10;&#10;Descrizione generata automaticamente">
            <a:extLst>
              <a:ext uri="{FF2B5EF4-FFF2-40B4-BE49-F238E27FC236}">
                <a16:creationId xmlns:a16="http://schemas.microsoft.com/office/drawing/2014/main" id="{C57F0103-9FF4-4BB6-8941-D22D23027750}"/>
              </a:ext>
            </a:extLst>
          </p:cNvPr>
          <p:cNvPicPr>
            <a:picLocks noGrp="1" noChangeAspect="1"/>
          </p:cNvPicPr>
          <p:nvPr>
            <p:ph idx="1"/>
          </p:nvPr>
        </p:nvPicPr>
        <p:blipFill>
          <a:blip r:embed="rId2"/>
          <a:stretch>
            <a:fillRect/>
          </a:stretch>
        </p:blipFill>
        <p:spPr>
          <a:xfrm>
            <a:off x="9690096" y="2630561"/>
            <a:ext cx="1679140" cy="3387870"/>
          </a:xfrm>
        </p:spPr>
      </p:pic>
      <p:sp>
        <p:nvSpPr>
          <p:cNvPr id="7" name="Segnaposto testo 6">
            <a:extLst>
              <a:ext uri="{FF2B5EF4-FFF2-40B4-BE49-F238E27FC236}">
                <a16:creationId xmlns:a16="http://schemas.microsoft.com/office/drawing/2014/main" id="{A2BB1E8F-9D12-4216-9F17-C9E2E7D885DB}"/>
              </a:ext>
            </a:extLst>
          </p:cNvPr>
          <p:cNvSpPr>
            <a:spLocks noGrp="1"/>
          </p:cNvSpPr>
          <p:nvPr>
            <p:ph type="body" sz="half" idx="2"/>
          </p:nvPr>
        </p:nvSpPr>
        <p:spPr>
          <a:xfrm>
            <a:off x="680320" y="2014723"/>
            <a:ext cx="5695079" cy="4090049"/>
          </a:xfrm>
        </p:spPr>
        <p:txBody>
          <a:bodyPr>
            <a:normAutofit/>
          </a:bodyPr>
          <a:lstStyle/>
          <a:p>
            <a:r>
              <a:rPr lang="it-IT" sz="2000"/>
              <a:t>Durante lo sviluppo del sistema sono stati definiti dei punti chiave:</a:t>
            </a:r>
          </a:p>
          <a:p>
            <a:pPr marL="285750" indent="-285750">
              <a:buFont typeface="Arial" panose="020B0604020202020204" pitchFamily="34" charset="0"/>
              <a:buChar char="•"/>
            </a:pPr>
            <a:r>
              <a:rPr lang="it-IT" sz="2000" b="1">
                <a:solidFill>
                  <a:srgbClr val="00B050"/>
                </a:solidFill>
              </a:rPr>
              <a:t>Sicurezza</a:t>
            </a:r>
          </a:p>
          <a:p>
            <a:pPr marL="285750" indent="-285750">
              <a:buFont typeface="Arial" panose="020B0604020202020204" pitchFamily="34" charset="0"/>
              <a:buChar char="•"/>
            </a:pPr>
            <a:r>
              <a:rPr lang="it-IT" sz="2000" b="1">
                <a:solidFill>
                  <a:srgbClr val="002060"/>
                </a:solidFill>
              </a:rPr>
              <a:t>Modularità</a:t>
            </a:r>
          </a:p>
          <a:p>
            <a:pPr marL="285750" indent="-285750">
              <a:buFont typeface="Arial" panose="020B0604020202020204" pitchFamily="34" charset="0"/>
              <a:buChar char="•"/>
            </a:pPr>
            <a:r>
              <a:rPr lang="it-IT" sz="2000" b="1">
                <a:solidFill>
                  <a:srgbClr val="FF0000"/>
                </a:solidFill>
              </a:rPr>
              <a:t>Scalabilità</a:t>
            </a:r>
          </a:p>
          <a:p>
            <a:r>
              <a:rPr lang="it-IT" sz="2000"/>
              <a:t>Andiamo a vedere le tecnologie utilizzate per far ciò</a:t>
            </a:r>
          </a:p>
        </p:txBody>
      </p:sp>
      <p:pic>
        <p:nvPicPr>
          <p:cNvPr id="11" name="Elemento grafico 10" descr="Nuvoletta">
            <a:extLst>
              <a:ext uri="{FF2B5EF4-FFF2-40B4-BE49-F238E27FC236}">
                <a16:creationId xmlns:a16="http://schemas.microsoft.com/office/drawing/2014/main" id="{5136D278-12B1-47EA-8E4E-67ADA1B229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203501" y="1741422"/>
            <a:ext cx="2033389" cy="2033389"/>
          </a:xfrm>
          <a:prstGeom prst="rect">
            <a:avLst/>
          </a:prstGeom>
        </p:spPr>
      </p:pic>
      <p:sp>
        <p:nvSpPr>
          <p:cNvPr id="13" name="CasellaDiTesto 12">
            <a:extLst>
              <a:ext uri="{FF2B5EF4-FFF2-40B4-BE49-F238E27FC236}">
                <a16:creationId xmlns:a16="http://schemas.microsoft.com/office/drawing/2014/main" id="{61B90B4C-37B1-4B56-BCEC-8411528F1863}"/>
              </a:ext>
            </a:extLst>
          </p:cNvPr>
          <p:cNvSpPr txBox="1"/>
          <p:nvPr/>
        </p:nvSpPr>
        <p:spPr>
          <a:xfrm>
            <a:off x="8693005" y="2263479"/>
            <a:ext cx="1543885" cy="461665"/>
          </a:xfrm>
          <a:prstGeom prst="rect">
            <a:avLst/>
          </a:prstGeom>
          <a:noFill/>
        </p:spPr>
        <p:txBody>
          <a:bodyPr wrap="square">
            <a:spAutoFit/>
          </a:bodyPr>
          <a:lstStyle/>
          <a:p>
            <a:r>
              <a:rPr lang="it-IT" sz="1200"/>
              <a:t>Adesso hai la</a:t>
            </a:r>
          </a:p>
          <a:p>
            <a:r>
              <a:rPr lang="it-IT" sz="1200"/>
              <a:t>mia attenzione!</a:t>
            </a:r>
          </a:p>
        </p:txBody>
      </p:sp>
    </p:spTree>
    <p:extLst>
      <p:ext uri="{BB962C8B-B14F-4D97-AF65-F5344CB8AC3E}">
        <p14:creationId xmlns:p14="http://schemas.microsoft.com/office/powerpoint/2010/main" val="2478241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8" name="Rectangle 17">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olo 4">
            <a:extLst>
              <a:ext uri="{FF2B5EF4-FFF2-40B4-BE49-F238E27FC236}">
                <a16:creationId xmlns:a16="http://schemas.microsoft.com/office/drawing/2014/main" id="{229AFD3D-4B63-4399-8072-1D7C4A9AB84F}"/>
              </a:ext>
            </a:extLst>
          </p:cNvPr>
          <p:cNvSpPr>
            <a:spLocks noGrp="1"/>
          </p:cNvSpPr>
          <p:nvPr>
            <p:ph type="title"/>
          </p:nvPr>
        </p:nvSpPr>
        <p:spPr>
          <a:xfrm>
            <a:off x="680321" y="753228"/>
            <a:ext cx="9613861" cy="1080938"/>
          </a:xfrm>
        </p:spPr>
        <p:txBody>
          <a:bodyPr vert="horz" lIns="91440" tIns="45720" rIns="91440" bIns="45720" rtlCol="0" anchor="ctr">
            <a:normAutofit/>
          </a:bodyPr>
          <a:lstStyle/>
          <a:p>
            <a:r>
              <a:rPr lang="en-US"/>
              <a:t>Architettura Three-Type</a:t>
            </a:r>
            <a:br>
              <a:rPr lang="en-US"/>
            </a:br>
            <a:r>
              <a:rPr lang="en-US" sz="1400">
                <a:solidFill>
                  <a:srgbClr val="0070C0"/>
                </a:solidFill>
              </a:rPr>
              <a:t>Modularità</a:t>
            </a:r>
            <a:endParaRPr lang="en-US">
              <a:solidFill>
                <a:srgbClr val="0070C0"/>
              </a:solidFill>
            </a:endParaRPr>
          </a:p>
        </p:txBody>
      </p:sp>
      <p:sp>
        <p:nvSpPr>
          <p:cNvPr id="7" name="Segnaposto testo 6">
            <a:extLst>
              <a:ext uri="{FF2B5EF4-FFF2-40B4-BE49-F238E27FC236}">
                <a16:creationId xmlns:a16="http://schemas.microsoft.com/office/drawing/2014/main" id="{A2BB1E8F-9D12-4216-9F17-C9E2E7D885DB}"/>
              </a:ext>
            </a:extLst>
          </p:cNvPr>
          <p:cNvSpPr>
            <a:spLocks noGrp="1"/>
          </p:cNvSpPr>
          <p:nvPr>
            <p:ph type="body" sz="half" idx="2"/>
          </p:nvPr>
        </p:nvSpPr>
        <p:spPr>
          <a:xfrm>
            <a:off x="3777672" y="2336873"/>
            <a:ext cx="6516509" cy="3599316"/>
          </a:xfrm>
        </p:spPr>
        <p:txBody>
          <a:bodyPr vert="horz" lIns="91440" tIns="45720" rIns="91440" bIns="45720" rtlCol="0">
            <a:normAutofit/>
          </a:bodyPr>
          <a:lstStyle/>
          <a:p>
            <a:pPr marL="285750" indent="-285750">
              <a:buFont typeface="Arial" panose="020B0604020202020204" pitchFamily="34" charset="0"/>
              <a:buChar char="•"/>
            </a:pPr>
            <a:r>
              <a:rPr lang="it-IT" sz="2000">
                <a:effectLst/>
                <a:latin typeface="Arial" panose="020B0604020202020204" pitchFamily="34" charset="0"/>
                <a:ea typeface="Calibri" panose="020F0502020204030204" pitchFamily="34" charset="0"/>
                <a:cs typeface="Times New Roman" panose="02020603050405020304" pitchFamily="18" charset="0"/>
              </a:rPr>
              <a:t>L’architettura esterna del sistema è suddivisa in tre differenti layers, ognuno dei quali può accedere esclusivamente al layer immediatamente sottostante, rendendo dunque l’architettura chiusa.</a:t>
            </a:r>
          </a:p>
          <a:p>
            <a:endParaRPr lang="it-IT" sz="200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it-IT" sz="2000">
                <a:effectLst/>
                <a:latin typeface="Arial" panose="020B0604020202020204" pitchFamily="34" charset="0"/>
                <a:ea typeface="Arial" panose="020B0604020202020204" pitchFamily="34" charset="0"/>
                <a:cs typeface="Times New Roman" panose="02020603050405020304" pitchFamily="18" charset="0"/>
              </a:rPr>
              <a:t>Il database e l’app potranno essere interpellati esclusivamente da un server. Quest’ultimo ha lo scopo di far da tramite tra l’applicativo mobile e il Database.</a:t>
            </a:r>
            <a:endParaRPr lang="it-IT" sz="20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magine 5" descr="Immagine che contiene monitor, schermo, montato, orologio&#10;&#10;Descrizione generata automaticamente">
            <a:extLst>
              <a:ext uri="{FF2B5EF4-FFF2-40B4-BE49-F238E27FC236}">
                <a16:creationId xmlns:a16="http://schemas.microsoft.com/office/drawing/2014/main" id="{6122E0B2-8377-4D97-915D-113D869D7178}"/>
              </a:ext>
            </a:extLst>
          </p:cNvPr>
          <p:cNvPicPr>
            <a:picLocks noChangeAspect="1"/>
          </p:cNvPicPr>
          <p:nvPr/>
        </p:nvPicPr>
        <p:blipFill>
          <a:blip r:embed="rId5"/>
          <a:stretch>
            <a:fillRect/>
          </a:stretch>
        </p:blipFill>
        <p:spPr>
          <a:xfrm>
            <a:off x="1388919" y="2336872"/>
            <a:ext cx="1503719" cy="3598789"/>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88154097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8" name="Rectangle 17">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olo 4">
            <a:extLst>
              <a:ext uri="{FF2B5EF4-FFF2-40B4-BE49-F238E27FC236}">
                <a16:creationId xmlns:a16="http://schemas.microsoft.com/office/drawing/2014/main" id="{229AFD3D-4B63-4399-8072-1D7C4A9AB84F}"/>
              </a:ext>
            </a:extLst>
          </p:cNvPr>
          <p:cNvSpPr>
            <a:spLocks noGrp="1"/>
          </p:cNvSpPr>
          <p:nvPr>
            <p:ph type="title"/>
          </p:nvPr>
        </p:nvSpPr>
        <p:spPr>
          <a:xfrm>
            <a:off x="680321" y="753228"/>
            <a:ext cx="9613861" cy="1080938"/>
          </a:xfrm>
        </p:spPr>
        <p:txBody>
          <a:bodyPr vert="horz" lIns="91440" tIns="45720" rIns="91440" bIns="45720" rtlCol="0" anchor="ctr">
            <a:normAutofit/>
          </a:bodyPr>
          <a:lstStyle/>
          <a:p>
            <a:r>
              <a:rPr lang="en-US"/>
              <a:t>Tecnologie:Spring </a:t>
            </a:r>
            <a:br>
              <a:rPr lang="en-US"/>
            </a:br>
            <a:r>
              <a:rPr lang="en-US" sz="1400">
                <a:solidFill>
                  <a:srgbClr val="00B050"/>
                </a:solidFill>
              </a:rPr>
              <a:t>Sicurezza</a:t>
            </a:r>
            <a:endParaRPr lang="en-US">
              <a:solidFill>
                <a:srgbClr val="00B050"/>
              </a:solidFill>
            </a:endParaRPr>
          </a:p>
        </p:txBody>
      </p:sp>
      <p:sp>
        <p:nvSpPr>
          <p:cNvPr id="7" name="Segnaposto testo 6">
            <a:extLst>
              <a:ext uri="{FF2B5EF4-FFF2-40B4-BE49-F238E27FC236}">
                <a16:creationId xmlns:a16="http://schemas.microsoft.com/office/drawing/2014/main" id="{A2BB1E8F-9D12-4216-9F17-C9E2E7D885DB}"/>
              </a:ext>
            </a:extLst>
          </p:cNvPr>
          <p:cNvSpPr>
            <a:spLocks noGrp="1"/>
          </p:cNvSpPr>
          <p:nvPr>
            <p:ph type="body" sz="half" idx="2"/>
          </p:nvPr>
        </p:nvSpPr>
        <p:spPr>
          <a:xfrm>
            <a:off x="737055" y="1977794"/>
            <a:ext cx="9774763" cy="1478756"/>
          </a:xfrm>
        </p:spPr>
        <p:txBody>
          <a:bodyPr vert="horz" lIns="91440" tIns="45720" rIns="91440" bIns="45720" rtlCol="0">
            <a:normAutofit/>
          </a:bodyPr>
          <a:lstStyle/>
          <a:p>
            <a:pPr algn="l">
              <a:defRPr sz="4500" b="0"/>
            </a:pPr>
            <a:r>
              <a:rPr lang="it-IT" sz="2400"/>
              <a:t>• Per il server è stato utilizzato il framework </a:t>
            </a:r>
            <a:r>
              <a:rPr lang="it-IT" sz="2400" b="1">
                <a:solidFill>
                  <a:srgbClr val="00B050"/>
                </a:solidFill>
                <a:effectLst>
                  <a:outerShdw blurRad="12700" dist="12700" dir="3000000" rotWithShape="0">
                    <a:srgbClr val="000000"/>
                  </a:outerShdw>
                </a:effectLst>
              </a:rPr>
              <a:t>Spring Boot</a:t>
            </a:r>
            <a:r>
              <a:rPr lang="it-IT" sz="2400">
                <a:solidFill>
                  <a:srgbClr val="00B050"/>
                </a:solidFill>
              </a:rPr>
              <a:t> </a:t>
            </a:r>
          </a:p>
          <a:p>
            <a:pPr algn="l">
              <a:defRPr sz="4500" b="0"/>
            </a:pPr>
            <a:r>
              <a:rPr lang="it-IT" sz="2400"/>
              <a:t>• Per l’autenticazione e l’autorizzazione è stato utilizzato </a:t>
            </a:r>
            <a:r>
              <a:rPr lang="it-IT" sz="2400" b="1">
                <a:solidFill>
                  <a:srgbClr val="00B050"/>
                </a:solidFill>
                <a:effectLst>
                  <a:outerShdw blurRad="12700" dist="12700" dir="3000000" rotWithShape="0">
                    <a:srgbClr val="000000"/>
                  </a:outerShdw>
                </a:effectLst>
              </a:rPr>
              <a:t>Spring Security</a:t>
            </a:r>
          </a:p>
        </p:txBody>
      </p:sp>
      <p:pic>
        <p:nvPicPr>
          <p:cNvPr id="8" name="Immagine 7">
            <a:extLst>
              <a:ext uri="{FF2B5EF4-FFF2-40B4-BE49-F238E27FC236}">
                <a16:creationId xmlns:a16="http://schemas.microsoft.com/office/drawing/2014/main" id="{AEF8CBDC-940B-4D9A-B68A-0ECD03F5BC09}"/>
              </a:ext>
            </a:extLst>
          </p:cNvPr>
          <p:cNvPicPr>
            <a:picLocks noChangeAspect="1"/>
          </p:cNvPicPr>
          <p:nvPr/>
        </p:nvPicPr>
        <p:blipFill>
          <a:blip r:embed="rId5"/>
          <a:stretch>
            <a:fillRect/>
          </a:stretch>
        </p:blipFill>
        <p:spPr>
          <a:xfrm>
            <a:off x="5247405" y="2765310"/>
            <a:ext cx="5189791" cy="2920437"/>
          </a:xfrm>
          <a:prstGeom prst="rect">
            <a:avLst/>
          </a:prstGeom>
        </p:spPr>
      </p:pic>
      <p:pic>
        <p:nvPicPr>
          <p:cNvPr id="10" name="Immagine 9">
            <a:extLst>
              <a:ext uri="{FF2B5EF4-FFF2-40B4-BE49-F238E27FC236}">
                <a16:creationId xmlns:a16="http://schemas.microsoft.com/office/drawing/2014/main" id="{6095862C-6A02-475F-8D08-80BFC19456F1}"/>
              </a:ext>
            </a:extLst>
          </p:cNvPr>
          <p:cNvPicPr>
            <a:picLocks noChangeAspect="1"/>
          </p:cNvPicPr>
          <p:nvPr/>
        </p:nvPicPr>
        <p:blipFill>
          <a:blip r:embed="rId6"/>
          <a:stretch>
            <a:fillRect/>
          </a:stretch>
        </p:blipFill>
        <p:spPr>
          <a:xfrm>
            <a:off x="943128" y="3514494"/>
            <a:ext cx="3515474" cy="1843830"/>
          </a:xfrm>
          <a:prstGeom prst="rect">
            <a:avLst/>
          </a:prstGeom>
        </p:spPr>
      </p:pic>
    </p:spTree>
    <p:extLst>
      <p:ext uri="{BB962C8B-B14F-4D97-AF65-F5344CB8AC3E}">
        <p14:creationId xmlns:p14="http://schemas.microsoft.com/office/powerpoint/2010/main" val="186907888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6" name="Picture 4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7" name="Picture 51">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8" name="Picture 53">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79" name="Rectangle 55">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Rectangle 57">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1" name="Rectangle 5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6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3" name="Rectangle 6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olo 4">
            <a:extLst>
              <a:ext uri="{FF2B5EF4-FFF2-40B4-BE49-F238E27FC236}">
                <a16:creationId xmlns:a16="http://schemas.microsoft.com/office/drawing/2014/main" id="{229AFD3D-4B63-4399-8072-1D7C4A9AB84F}"/>
              </a:ext>
            </a:extLst>
          </p:cNvPr>
          <p:cNvSpPr>
            <a:spLocks noGrp="1"/>
          </p:cNvSpPr>
          <p:nvPr>
            <p:ph type="title"/>
          </p:nvPr>
        </p:nvSpPr>
        <p:spPr>
          <a:xfrm>
            <a:off x="3176" y="622450"/>
            <a:ext cx="4136123" cy="1080938"/>
          </a:xfrm>
        </p:spPr>
        <p:txBody>
          <a:bodyPr vert="horz" lIns="91440" tIns="45720" rIns="91440" bIns="45720" rtlCol="0" anchor="ctr">
            <a:normAutofit/>
          </a:bodyPr>
          <a:lstStyle/>
          <a:p>
            <a:r>
              <a:rPr lang="en-US" sz="2400"/>
              <a:t>Tecnologie:Autenticazione</a:t>
            </a:r>
            <a:br>
              <a:rPr lang="en-US" sz="2400"/>
            </a:br>
            <a:r>
              <a:rPr lang="en-US" sz="1400">
                <a:solidFill>
                  <a:srgbClr val="00B050"/>
                </a:solidFill>
              </a:rPr>
              <a:t>Sicurezza</a:t>
            </a:r>
            <a:endParaRPr lang="en-US" sz="2400">
              <a:solidFill>
                <a:srgbClr val="00B050"/>
              </a:solidFill>
            </a:endParaRPr>
          </a:p>
        </p:txBody>
      </p:sp>
      <p:pic>
        <p:nvPicPr>
          <p:cNvPr id="84" name="Picture 6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7" name="Segnaposto testo 6">
            <a:extLst>
              <a:ext uri="{FF2B5EF4-FFF2-40B4-BE49-F238E27FC236}">
                <a16:creationId xmlns:a16="http://schemas.microsoft.com/office/drawing/2014/main" id="{A2BB1E8F-9D12-4216-9F17-C9E2E7D885DB}"/>
              </a:ext>
            </a:extLst>
          </p:cNvPr>
          <p:cNvSpPr>
            <a:spLocks noGrp="1"/>
          </p:cNvSpPr>
          <p:nvPr>
            <p:ph type="body" sz="half" idx="2"/>
          </p:nvPr>
        </p:nvSpPr>
        <p:spPr>
          <a:xfrm>
            <a:off x="8798922" y="2004786"/>
            <a:ext cx="3033605" cy="4773612"/>
          </a:xfrm>
        </p:spPr>
        <p:txBody>
          <a:bodyPr vert="horz" lIns="91440" tIns="45720" rIns="91440" bIns="45720" rtlCol="0">
            <a:normAutofit/>
          </a:bodyPr>
          <a:lstStyle/>
          <a:p>
            <a:pPr indent="-228600">
              <a:buFont typeface="Arial" panose="020B0604020202020204" pitchFamily="34" charset="0"/>
              <a:buChar char="•"/>
              <a:defRPr sz="4500" b="0"/>
            </a:pPr>
            <a:r>
              <a:rPr lang="en-US" sz="1800"/>
              <a:t>Per la gestione dell’autenticazione delle applicazioni è stato utilizzato il protocollo di rete </a:t>
            </a:r>
            <a:r>
              <a:rPr lang="en-US" sz="1800" b="1">
                <a:solidFill>
                  <a:srgbClr val="00B050"/>
                </a:solidFill>
                <a:effectLst>
                  <a:outerShdw blurRad="12700" dist="12700" dir="3000000" rotWithShape="0">
                    <a:srgbClr val="000000"/>
                  </a:outerShdw>
                </a:effectLst>
              </a:rPr>
              <a:t>OAuth2</a:t>
            </a:r>
            <a:r>
              <a:rPr lang="en-US" sz="1800" b="1">
                <a:effectLst>
                  <a:outerShdw blurRad="12700" dist="12700" dir="3000000" rotWithShape="0">
                    <a:srgbClr val="000000"/>
                  </a:outerShdw>
                </a:effectLst>
              </a:rPr>
              <a:t>:</a:t>
            </a:r>
          </a:p>
          <a:p>
            <a:pPr indent="-228600">
              <a:buFont typeface="Arial" panose="020B0604020202020204" pitchFamily="34" charset="0"/>
              <a:buChar char="•"/>
              <a:defRPr sz="4500" b="0"/>
            </a:pPr>
            <a:r>
              <a:rPr lang="en-US" sz="1800"/>
              <a:t>L’identità viene verificata attraverso un </a:t>
            </a:r>
            <a:r>
              <a:rPr lang="en-US" sz="1800">
                <a:solidFill>
                  <a:srgbClr val="00B050"/>
                </a:solidFill>
              </a:rPr>
              <a:t>token Bearer</a:t>
            </a:r>
            <a:r>
              <a:rPr lang="en-US" sz="1800"/>
              <a:t>; in ogni chiamata HTTP che necessita l’autenticazione viene controllata l'autenticità del token. In particolare.</a:t>
            </a:r>
          </a:p>
          <a:p>
            <a:pPr indent="-228600">
              <a:buFont typeface="Arial" panose="020B0604020202020204" pitchFamily="34" charset="0"/>
              <a:buChar char="•"/>
              <a:defRPr sz="4500" b="0"/>
            </a:pPr>
            <a:r>
              <a:rPr lang="en-US" sz="1800"/>
              <a:t>E’ stato scelto di formattare i token utilizzando </a:t>
            </a:r>
            <a:r>
              <a:rPr lang="en-US" sz="1800" b="1">
                <a:solidFill>
                  <a:srgbClr val="00B050"/>
                </a:solidFill>
                <a:effectLst>
                  <a:outerShdw blurRad="12700" dist="12700" dir="3000000" rotWithShape="0">
                    <a:srgbClr val="000000"/>
                  </a:outerShdw>
                </a:effectLst>
              </a:rPr>
              <a:t>token JWT</a:t>
            </a:r>
            <a:r>
              <a:rPr lang="en-US" sz="1800" b="1">
                <a:effectLst>
                  <a:outerShdw blurRad="12700" dist="12700" dir="3000000" rotWithShape="0">
                    <a:srgbClr val="000000"/>
                  </a:outerShdw>
                </a:effectLst>
              </a:rPr>
              <a:t>.</a:t>
            </a:r>
          </a:p>
          <a:p>
            <a:pPr indent="-228600">
              <a:buFont typeface="Arial" panose="020B0604020202020204" pitchFamily="34" charset="0"/>
              <a:buChar char="•"/>
              <a:defRPr sz="4500" b="0"/>
            </a:pPr>
            <a:endParaRPr lang="en-US" sz="1800" b="1">
              <a:effectLst>
                <a:outerShdw blurRad="12700" dist="12700" dir="3000000" rotWithShape="0">
                  <a:srgbClr val="000000"/>
                </a:outerShdw>
              </a:effectLst>
            </a:endParaRPr>
          </a:p>
        </p:txBody>
      </p:sp>
      <p:pic>
        <p:nvPicPr>
          <p:cNvPr id="11" name="Immagine 10">
            <a:extLst>
              <a:ext uri="{FF2B5EF4-FFF2-40B4-BE49-F238E27FC236}">
                <a16:creationId xmlns:a16="http://schemas.microsoft.com/office/drawing/2014/main" id="{2927C3F3-A651-4E38-BEA4-76041057CB4C}"/>
              </a:ext>
            </a:extLst>
          </p:cNvPr>
          <p:cNvPicPr>
            <a:picLocks noChangeAspect="1"/>
          </p:cNvPicPr>
          <p:nvPr/>
        </p:nvPicPr>
        <p:blipFill>
          <a:blip r:embed="rId5"/>
          <a:stretch>
            <a:fillRect/>
          </a:stretch>
        </p:blipFill>
        <p:spPr>
          <a:xfrm>
            <a:off x="-3176" y="1977796"/>
            <a:ext cx="8650909" cy="488020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8569975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62" name="Picture 66">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3" name="Picture 68">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4" name="Picture 70">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5" name="Rectangle 72">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 name="Rectangle 74">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7" name="Rectangle 76">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78">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9" name="Rectangle 80">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82">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olo 4">
            <a:extLst>
              <a:ext uri="{FF2B5EF4-FFF2-40B4-BE49-F238E27FC236}">
                <a16:creationId xmlns:a16="http://schemas.microsoft.com/office/drawing/2014/main" id="{229AFD3D-4B63-4399-8072-1D7C4A9AB84F}"/>
              </a:ext>
            </a:extLst>
          </p:cNvPr>
          <p:cNvSpPr>
            <a:spLocks noGrp="1"/>
          </p:cNvSpPr>
          <p:nvPr>
            <p:ph type="title"/>
          </p:nvPr>
        </p:nvSpPr>
        <p:spPr>
          <a:xfrm>
            <a:off x="680321" y="753228"/>
            <a:ext cx="7087552" cy="1080938"/>
          </a:xfrm>
        </p:spPr>
        <p:txBody>
          <a:bodyPr vert="horz" lIns="91440" tIns="45720" rIns="91440" bIns="45720" rtlCol="0" anchor="ctr">
            <a:normAutofit/>
          </a:bodyPr>
          <a:lstStyle/>
          <a:p>
            <a:r>
              <a:rPr lang="en-US" sz="3200" b="1"/>
              <a:t>Tecnologia: DAO e Factory Method</a:t>
            </a:r>
            <a:br>
              <a:rPr lang="en-US" sz="3200" b="1"/>
            </a:br>
            <a:r>
              <a:rPr lang="en-US" sz="1400" b="1">
                <a:solidFill>
                  <a:srgbClr val="C00000"/>
                </a:solidFill>
              </a:rPr>
              <a:t>Scalabilità</a:t>
            </a:r>
            <a:r>
              <a:rPr lang="en-US" sz="1400" b="1"/>
              <a:t> e </a:t>
            </a:r>
            <a:r>
              <a:rPr lang="en-US" sz="1400" b="1">
                <a:solidFill>
                  <a:srgbClr val="002060"/>
                </a:solidFill>
              </a:rPr>
              <a:t>modularità</a:t>
            </a:r>
            <a:endParaRPr lang="en-US" sz="3200" b="1">
              <a:solidFill>
                <a:srgbClr val="002060"/>
              </a:solidFill>
            </a:endParaRPr>
          </a:p>
        </p:txBody>
      </p:sp>
      <p:pic>
        <p:nvPicPr>
          <p:cNvPr id="171" name="Picture 84">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7" name="Segnaposto testo 6">
            <a:extLst>
              <a:ext uri="{FF2B5EF4-FFF2-40B4-BE49-F238E27FC236}">
                <a16:creationId xmlns:a16="http://schemas.microsoft.com/office/drawing/2014/main" id="{A2BB1E8F-9D12-4216-9F17-C9E2E7D885DB}"/>
              </a:ext>
            </a:extLst>
          </p:cNvPr>
          <p:cNvSpPr>
            <a:spLocks noGrp="1"/>
          </p:cNvSpPr>
          <p:nvPr>
            <p:ph type="body" sz="half" idx="2"/>
          </p:nvPr>
        </p:nvSpPr>
        <p:spPr>
          <a:xfrm>
            <a:off x="680321" y="2336873"/>
            <a:ext cx="6423211" cy="3599316"/>
          </a:xfrm>
        </p:spPr>
        <p:txBody>
          <a:bodyPr vert="horz" lIns="91440" tIns="45720" rIns="91440" bIns="45720" rtlCol="0">
            <a:normAutofit/>
          </a:bodyPr>
          <a:lstStyle/>
          <a:p>
            <a:pPr marL="228600" marR="228600" algn="just">
              <a:lnSpc>
                <a:spcPct val="129000"/>
              </a:lnSpc>
              <a:spcAft>
                <a:spcPts val="800"/>
              </a:spcAft>
            </a:pPr>
            <a:r>
              <a:rPr lang="it-IT" sz="1800">
                <a:effectLst/>
                <a:latin typeface="Calibri" panose="020F0502020204030204" pitchFamily="34" charset="0"/>
                <a:ea typeface="Calibri" panose="020F0502020204030204" pitchFamily="34" charset="0"/>
                <a:cs typeface="Times New Roman" panose="02020603050405020304" pitchFamily="18" charset="0"/>
              </a:rPr>
              <a:t>E’ stato utilizzato il Design Pattern delle DAO sia per il server, per poter scegliere il tipo di persistenza del DB (MySql,Oracle ecc..), sia per il client, per poter scegliere la connesione con i vari framework lato server (Spring, Struts ecc..).</a:t>
            </a:r>
          </a:p>
          <a:p>
            <a:pPr marL="228600" marR="228600" algn="just">
              <a:lnSpc>
                <a:spcPct val="129000"/>
              </a:lnSpc>
              <a:spcAft>
                <a:spcPts val="800"/>
              </a:spcAft>
            </a:pPr>
            <a:r>
              <a:rPr lang="it-IT" sz="1800">
                <a:latin typeface="Calibri" panose="020F0502020204030204" pitchFamily="34" charset="0"/>
                <a:ea typeface="Calibri" panose="020F0502020204030204" pitchFamily="34" charset="0"/>
                <a:cs typeface="Times New Roman" panose="02020603050405020304" pitchFamily="18" charset="0"/>
              </a:rPr>
              <a:t>Così facendo sarà semplicissimo modificare una delle 3 componenti quando si vorrà cambiare tecnologie associate ad esse!</a:t>
            </a:r>
            <a:endParaRPr lang="it-IT"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Immagine 10">
            <a:extLst>
              <a:ext uri="{FF2B5EF4-FFF2-40B4-BE49-F238E27FC236}">
                <a16:creationId xmlns:a16="http://schemas.microsoft.com/office/drawing/2014/main" id="{2BEDEF0C-03E3-46A1-B2DE-C9AE227D1607}"/>
              </a:ext>
            </a:extLst>
          </p:cNvPr>
          <p:cNvPicPr>
            <a:picLocks noChangeAspect="1"/>
          </p:cNvPicPr>
          <p:nvPr/>
        </p:nvPicPr>
        <p:blipFill>
          <a:blip r:embed="rId5"/>
          <a:stretch>
            <a:fillRect/>
          </a:stretch>
        </p:blipFill>
        <p:spPr>
          <a:xfrm>
            <a:off x="7667425" y="2043369"/>
            <a:ext cx="4595406" cy="4376079"/>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29191071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2" name="Picture 1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4" name="Picture 113">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6" name="Picture 115">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18" name="Rectangle 117">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0" name="Rectangle 119">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2" name="Rectangle 12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Picture 12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6" name="Rectangle 12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olo 4">
            <a:extLst>
              <a:ext uri="{FF2B5EF4-FFF2-40B4-BE49-F238E27FC236}">
                <a16:creationId xmlns:a16="http://schemas.microsoft.com/office/drawing/2014/main" id="{229AFD3D-4B63-4399-8072-1D7C4A9AB84F}"/>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Tecnologie:Cloud</a:t>
            </a:r>
            <a:br>
              <a:rPr lang="en-US" sz="2400"/>
            </a:br>
            <a:r>
              <a:rPr lang="en-US" sz="1400" b="1">
                <a:solidFill>
                  <a:srgbClr val="C00000"/>
                </a:solidFill>
              </a:rPr>
              <a:t>Scalabilità</a:t>
            </a:r>
            <a:endParaRPr lang="en-US" sz="2400" b="1">
              <a:solidFill>
                <a:srgbClr val="C00000"/>
              </a:solidFill>
            </a:endParaRPr>
          </a:p>
        </p:txBody>
      </p:sp>
      <p:pic>
        <p:nvPicPr>
          <p:cNvPr id="184" name="Picture 183">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grpSp>
        <p:nvGrpSpPr>
          <p:cNvPr id="53" name="Group">
            <a:extLst>
              <a:ext uri="{FF2B5EF4-FFF2-40B4-BE49-F238E27FC236}">
                <a16:creationId xmlns:a16="http://schemas.microsoft.com/office/drawing/2014/main" id="{DDB803BA-87B5-405E-8D2B-3916E1661A3C}"/>
              </a:ext>
            </a:extLst>
          </p:cNvPr>
          <p:cNvGrpSpPr/>
          <p:nvPr/>
        </p:nvGrpSpPr>
        <p:grpSpPr>
          <a:xfrm>
            <a:off x="9276580" y="3766976"/>
            <a:ext cx="2618491" cy="2921076"/>
            <a:chOff x="0" y="0"/>
            <a:chExt cx="5362342" cy="7036680"/>
          </a:xfrm>
        </p:grpSpPr>
        <p:sp>
          <p:nvSpPr>
            <p:cNvPr id="54" name="Rounded Rectangle">
              <a:extLst>
                <a:ext uri="{FF2B5EF4-FFF2-40B4-BE49-F238E27FC236}">
                  <a16:creationId xmlns:a16="http://schemas.microsoft.com/office/drawing/2014/main" id="{EDF8F1B7-1753-4EAA-85DD-8E909300D6F5}"/>
                </a:ext>
              </a:extLst>
            </p:cNvPr>
            <p:cNvSpPr/>
            <p:nvPr/>
          </p:nvSpPr>
          <p:spPr>
            <a:xfrm>
              <a:off x="0" y="0"/>
              <a:ext cx="5362342" cy="7036680"/>
            </a:xfrm>
            <a:prstGeom prst="roundRect">
              <a:avLst>
                <a:gd name="adj" fmla="val 16575"/>
              </a:avLst>
            </a:prstGeom>
            <a:solidFill>
              <a:srgbClr val="FFFFFF"/>
            </a:solidFill>
            <a:ln w="12700" cap="flat">
              <a:noFill/>
              <a:miter lim="400000"/>
            </a:ln>
            <a:effectLst>
              <a:outerShdw blurRad="355600" rotWithShape="0">
                <a:srgbClr val="000000">
                  <a:alpha val="75000"/>
                </a:srgbClr>
              </a:outerShdw>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9pPr>
            </a:lstStyle>
            <a:p>
              <a:pPr>
                <a:defRPr sz="3200" b="0">
                  <a:solidFill>
                    <a:srgbClr val="000000"/>
                  </a:solidFill>
                  <a:latin typeface="+mn-lt"/>
                  <a:ea typeface="+mn-ea"/>
                  <a:cs typeface="+mn-cs"/>
                  <a:sym typeface="Helvetica Neue Medium"/>
                </a:defRPr>
              </a:pPr>
              <a:endParaRPr/>
            </a:p>
          </p:txBody>
        </p:sp>
        <p:pic>
          <p:nvPicPr>
            <p:cNvPr id="55" name="rds.png">
              <a:extLst>
                <a:ext uri="{FF2B5EF4-FFF2-40B4-BE49-F238E27FC236}">
                  <a16:creationId xmlns:a16="http://schemas.microsoft.com/office/drawing/2014/main" id="{1F960F41-EDCD-4FE7-B9E4-25E3B9CB89CD}"/>
                </a:ext>
              </a:extLst>
            </p:cNvPr>
            <p:cNvPicPr>
              <a:picLocks noChangeAspect="1"/>
            </p:cNvPicPr>
            <p:nvPr/>
          </p:nvPicPr>
          <p:blipFill>
            <a:blip r:embed="rId5"/>
            <a:stretch>
              <a:fillRect/>
            </a:stretch>
          </p:blipFill>
          <p:spPr>
            <a:xfrm>
              <a:off x="456191" y="309734"/>
              <a:ext cx="4449960" cy="5016501"/>
            </a:xfrm>
            <a:prstGeom prst="rect">
              <a:avLst/>
            </a:prstGeom>
            <a:ln w="12700" cap="flat">
              <a:noFill/>
              <a:miter lim="400000"/>
            </a:ln>
            <a:effectLst/>
          </p:spPr>
        </p:pic>
        <p:sp>
          <p:nvSpPr>
            <p:cNvPr id="56" name="RDS">
              <a:extLst>
                <a:ext uri="{FF2B5EF4-FFF2-40B4-BE49-F238E27FC236}">
                  <a16:creationId xmlns:a16="http://schemas.microsoft.com/office/drawing/2014/main" id="{764601B4-5B57-487A-8ACA-691032711D95}"/>
                </a:ext>
              </a:extLst>
            </p:cNvPr>
            <p:cNvSpPr txBox="1"/>
            <p:nvPr/>
          </p:nvSpPr>
          <p:spPr>
            <a:xfrm>
              <a:off x="1912645" y="5795525"/>
              <a:ext cx="1537053" cy="10137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none" lIns="50800" tIns="50800" rIns="50800" bIns="50800" numCol="1"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9pPr>
            </a:lstStyle>
            <a:p>
              <a:r>
                <a:rPr>
                  <a:solidFill>
                    <a:srgbClr val="002060"/>
                  </a:solidFill>
                </a:rPr>
                <a:t>RDS</a:t>
              </a:r>
            </a:p>
          </p:txBody>
        </p:sp>
      </p:grpSp>
      <p:grpSp>
        <p:nvGrpSpPr>
          <p:cNvPr id="57" name="Group">
            <a:extLst>
              <a:ext uri="{FF2B5EF4-FFF2-40B4-BE49-F238E27FC236}">
                <a16:creationId xmlns:a16="http://schemas.microsoft.com/office/drawing/2014/main" id="{5B20C157-6ACC-470B-A4CC-DA0AB44F5618}"/>
              </a:ext>
            </a:extLst>
          </p:cNvPr>
          <p:cNvGrpSpPr/>
          <p:nvPr/>
        </p:nvGrpSpPr>
        <p:grpSpPr>
          <a:xfrm>
            <a:off x="3176" y="2572501"/>
            <a:ext cx="3348707" cy="2921076"/>
            <a:chOff x="-1322056" y="0"/>
            <a:chExt cx="8006448" cy="7036680"/>
          </a:xfrm>
        </p:grpSpPr>
        <p:sp>
          <p:nvSpPr>
            <p:cNvPr id="58" name="Rounded Rectangle">
              <a:extLst>
                <a:ext uri="{FF2B5EF4-FFF2-40B4-BE49-F238E27FC236}">
                  <a16:creationId xmlns:a16="http://schemas.microsoft.com/office/drawing/2014/main" id="{4FA8CB5F-2A10-468A-975F-BE9757CCDFB0}"/>
                </a:ext>
              </a:extLst>
            </p:cNvPr>
            <p:cNvSpPr/>
            <p:nvPr/>
          </p:nvSpPr>
          <p:spPr>
            <a:xfrm>
              <a:off x="0" y="0"/>
              <a:ext cx="5362342" cy="7036680"/>
            </a:xfrm>
            <a:prstGeom prst="roundRect">
              <a:avLst>
                <a:gd name="adj" fmla="val 16575"/>
              </a:avLst>
            </a:prstGeom>
            <a:solidFill>
              <a:srgbClr val="FFFFFF"/>
            </a:solidFill>
            <a:ln w="12700" cap="flat">
              <a:noFill/>
              <a:miter lim="400000"/>
            </a:ln>
            <a:effectLst>
              <a:outerShdw blurRad="355600" rotWithShape="0">
                <a:srgbClr val="000000">
                  <a:alpha val="75000"/>
                </a:srgbClr>
              </a:outerShdw>
            </a:effectLst>
          </p:spPr>
          <p:txBody>
            <a:bodyPr wrap="square" lIns="50800" tIns="50800" rIns="50800" bIns="50800" numCol="1"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9pPr>
            </a:lstStyle>
            <a:p>
              <a:pPr>
                <a:defRPr sz="3200" b="0">
                  <a:solidFill>
                    <a:srgbClr val="000000"/>
                  </a:solidFill>
                  <a:latin typeface="+mn-lt"/>
                  <a:ea typeface="+mn-ea"/>
                  <a:cs typeface="+mn-cs"/>
                  <a:sym typeface="Helvetica Neue Medium"/>
                </a:defRPr>
              </a:pPr>
              <a:endParaRPr/>
            </a:p>
          </p:txBody>
        </p:sp>
        <p:pic>
          <p:nvPicPr>
            <p:cNvPr id="59" name="ebs.png">
              <a:extLst>
                <a:ext uri="{FF2B5EF4-FFF2-40B4-BE49-F238E27FC236}">
                  <a16:creationId xmlns:a16="http://schemas.microsoft.com/office/drawing/2014/main" id="{A78A4389-89FA-44EA-95F6-ADBC017A68C1}"/>
                </a:ext>
              </a:extLst>
            </p:cNvPr>
            <p:cNvPicPr>
              <a:picLocks noChangeAspect="1"/>
            </p:cNvPicPr>
            <p:nvPr/>
          </p:nvPicPr>
          <p:blipFill>
            <a:blip r:embed="rId6"/>
            <a:stretch>
              <a:fillRect/>
            </a:stretch>
          </p:blipFill>
          <p:spPr>
            <a:xfrm>
              <a:off x="874451" y="318802"/>
              <a:ext cx="3613440" cy="5014155"/>
            </a:xfrm>
            <a:prstGeom prst="rect">
              <a:avLst/>
            </a:prstGeom>
            <a:ln w="12700" cap="flat">
              <a:noFill/>
              <a:miter lim="400000"/>
            </a:ln>
            <a:effectLst/>
          </p:spPr>
        </p:pic>
        <p:sp>
          <p:nvSpPr>
            <p:cNvPr id="60" name="Elastic Beanstalk">
              <a:extLst>
                <a:ext uri="{FF2B5EF4-FFF2-40B4-BE49-F238E27FC236}">
                  <a16:creationId xmlns:a16="http://schemas.microsoft.com/office/drawing/2014/main" id="{5EBA26EE-DD8C-4994-8156-8033B97DFFF8}"/>
                </a:ext>
              </a:extLst>
            </p:cNvPr>
            <p:cNvSpPr txBox="1"/>
            <p:nvPr/>
          </p:nvSpPr>
          <p:spPr>
            <a:xfrm>
              <a:off x="-1322056" y="5540749"/>
              <a:ext cx="8006448" cy="115561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50800" tIns="50800" rIns="50800" bIns="50800" numCol="1"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9pPr>
            </a:lstStyle>
            <a:p>
              <a:r>
                <a:rPr sz="1800">
                  <a:solidFill>
                    <a:srgbClr val="002060"/>
                  </a:solidFill>
                </a:rPr>
                <a:t>Elastic Beanstalk</a:t>
              </a:r>
            </a:p>
          </p:txBody>
        </p:sp>
      </p:grpSp>
      <p:pic>
        <p:nvPicPr>
          <p:cNvPr id="61" name="Image" descr="Image">
            <a:extLst>
              <a:ext uri="{FF2B5EF4-FFF2-40B4-BE49-F238E27FC236}">
                <a16:creationId xmlns:a16="http://schemas.microsoft.com/office/drawing/2014/main" id="{C157309D-A7E9-40FB-BDFF-970802866DC9}"/>
              </a:ext>
            </a:extLst>
          </p:cNvPr>
          <p:cNvPicPr>
            <a:picLocks noChangeAspect="1"/>
          </p:cNvPicPr>
          <p:nvPr/>
        </p:nvPicPr>
        <p:blipFill>
          <a:blip r:embed="rId7"/>
          <a:stretch>
            <a:fillRect/>
          </a:stretch>
        </p:blipFill>
        <p:spPr>
          <a:xfrm>
            <a:off x="9942104" y="907877"/>
            <a:ext cx="1244706" cy="744749"/>
          </a:xfrm>
          <a:prstGeom prst="rect">
            <a:avLst/>
          </a:prstGeom>
          <a:ln w="12700">
            <a:miter lim="400000"/>
          </a:ln>
        </p:spPr>
      </p:pic>
      <p:sp>
        <p:nvSpPr>
          <p:cNvPr id="4" name="CasellaDiTesto 3">
            <a:extLst>
              <a:ext uri="{FF2B5EF4-FFF2-40B4-BE49-F238E27FC236}">
                <a16:creationId xmlns:a16="http://schemas.microsoft.com/office/drawing/2014/main" id="{E6D61192-1E92-47C3-AFC1-7E437CD3EE5A}"/>
              </a:ext>
            </a:extLst>
          </p:cNvPr>
          <p:cNvSpPr txBox="1"/>
          <p:nvPr/>
        </p:nvSpPr>
        <p:spPr>
          <a:xfrm>
            <a:off x="5218906" y="753228"/>
            <a:ext cx="4734892" cy="707886"/>
          </a:xfrm>
          <a:prstGeom prst="rect">
            <a:avLst/>
          </a:prstGeom>
          <a:noFill/>
        </p:spPr>
        <p:txBody>
          <a:bodyPr wrap="square" rtlCol="0">
            <a:spAutoFit/>
          </a:bodyPr>
          <a:lstStyle/>
          <a:p>
            <a:r>
              <a:rPr lang="it-IT" sz="2000"/>
              <a:t>Sono state utilizzate le seguenti tecnologie cloud </a:t>
            </a:r>
            <a:r>
              <a:rPr lang="it-IT" sz="2000">
                <a:solidFill>
                  <a:srgbClr val="FFC000"/>
                </a:solidFill>
              </a:rPr>
              <a:t>Amazon Web Services</a:t>
            </a:r>
          </a:p>
        </p:txBody>
      </p:sp>
      <p:sp>
        <p:nvSpPr>
          <p:cNvPr id="6" name="CasellaDiTesto 5">
            <a:extLst>
              <a:ext uri="{FF2B5EF4-FFF2-40B4-BE49-F238E27FC236}">
                <a16:creationId xmlns:a16="http://schemas.microsoft.com/office/drawing/2014/main" id="{5ADFD6A4-2328-4378-9601-DB0938CA1F13}"/>
              </a:ext>
            </a:extLst>
          </p:cNvPr>
          <p:cNvSpPr txBox="1"/>
          <p:nvPr/>
        </p:nvSpPr>
        <p:spPr>
          <a:xfrm>
            <a:off x="3068946" y="2958494"/>
            <a:ext cx="5269231" cy="1523494"/>
          </a:xfrm>
          <a:prstGeom prst="rect">
            <a:avLst/>
          </a:prstGeom>
          <a:noFill/>
        </p:spPr>
        <p:txBody>
          <a:bodyPr wrap="square" rtlCol="0">
            <a:spAutoFit/>
          </a:bodyPr>
          <a:lstStyle/>
          <a:p>
            <a:pPr algn="l">
              <a:defRPr sz="4000" b="0"/>
            </a:pPr>
            <a:r>
              <a:rPr lang="it-IT" sz="1500" b="1">
                <a:solidFill>
                  <a:srgbClr val="7DD3D0"/>
                </a:solidFill>
                <a:effectLst>
                  <a:outerShdw blurRad="12700" dist="12700" dir="3000000" rotWithShape="0">
                    <a:srgbClr val="000000"/>
                  </a:outerShdw>
                </a:effectLst>
              </a:rPr>
              <a:t>Elastic Beanstalk</a:t>
            </a:r>
            <a:r>
              <a:rPr lang="it-IT" sz="1500"/>
              <a:t> gestisce automaticamente l'implementazione, da provisioning di capacità e auto scaling al monitoraggio della salute dell’applicazione. </a:t>
            </a:r>
          </a:p>
          <a:p>
            <a:pPr algn="l">
              <a:defRPr sz="4000" b="0"/>
            </a:pPr>
            <a:r>
              <a:rPr lang="it-IT" sz="1500"/>
              <a:t>È stato utilizzato per hostare il server, quest’ultimo è l’unico a comunicare con il database</a:t>
            </a:r>
          </a:p>
          <a:p>
            <a:endParaRPr lang="it-IT"/>
          </a:p>
        </p:txBody>
      </p:sp>
      <p:sp>
        <p:nvSpPr>
          <p:cNvPr id="8" name="CasellaDiTesto 7">
            <a:extLst>
              <a:ext uri="{FF2B5EF4-FFF2-40B4-BE49-F238E27FC236}">
                <a16:creationId xmlns:a16="http://schemas.microsoft.com/office/drawing/2014/main" id="{ACEC8D13-7F93-42D6-BC12-02301CE4B7FB}"/>
              </a:ext>
            </a:extLst>
          </p:cNvPr>
          <p:cNvSpPr txBox="1"/>
          <p:nvPr/>
        </p:nvSpPr>
        <p:spPr>
          <a:xfrm>
            <a:off x="3068946" y="4527637"/>
            <a:ext cx="4572000" cy="1477328"/>
          </a:xfrm>
          <a:prstGeom prst="rect">
            <a:avLst/>
          </a:prstGeom>
          <a:noFill/>
        </p:spPr>
        <p:txBody>
          <a:bodyPr wrap="square" rtlCol="0">
            <a:spAutoFit/>
          </a:bodyPr>
          <a:lstStyle/>
          <a:p>
            <a:pPr algn="l">
              <a:defRPr sz="4000" b="0"/>
            </a:pPr>
            <a:r>
              <a:rPr lang="it-IT" sz="1500" b="1">
                <a:solidFill>
                  <a:srgbClr val="7DD3D0"/>
                </a:solidFill>
                <a:effectLst>
                  <a:outerShdw blurRad="12700" dist="12700" dir="3000000" rotWithShape="0">
                    <a:srgbClr val="000000"/>
                  </a:outerShdw>
                </a:effectLst>
              </a:rPr>
              <a:t>Relational Database Service</a:t>
            </a:r>
            <a:r>
              <a:rPr lang="it-IT" sz="1500"/>
              <a:t> (RDS) semplifica l'impostazione, il funzionamento e il dimensionamento di database relazionali nel cloud. </a:t>
            </a:r>
          </a:p>
          <a:p>
            <a:pPr algn="l">
              <a:defRPr sz="4000" b="0"/>
            </a:pPr>
            <a:r>
              <a:rPr lang="it-IT" sz="1500"/>
              <a:t>È stato utilizzato per hostare il database scritto in MySQL</a:t>
            </a:r>
          </a:p>
        </p:txBody>
      </p:sp>
    </p:spTree>
    <p:extLst>
      <p:ext uri="{BB962C8B-B14F-4D97-AF65-F5344CB8AC3E}">
        <p14:creationId xmlns:p14="http://schemas.microsoft.com/office/powerpoint/2010/main" val="276651331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8" name="Rectangle 17">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olo 4">
            <a:extLst>
              <a:ext uri="{FF2B5EF4-FFF2-40B4-BE49-F238E27FC236}">
                <a16:creationId xmlns:a16="http://schemas.microsoft.com/office/drawing/2014/main" id="{229AFD3D-4B63-4399-8072-1D7C4A9AB84F}"/>
              </a:ext>
            </a:extLst>
          </p:cNvPr>
          <p:cNvSpPr>
            <a:spLocks noGrp="1"/>
          </p:cNvSpPr>
          <p:nvPr>
            <p:ph type="title"/>
          </p:nvPr>
        </p:nvSpPr>
        <p:spPr>
          <a:xfrm>
            <a:off x="680321" y="753228"/>
            <a:ext cx="9613861" cy="1080938"/>
          </a:xfrm>
        </p:spPr>
        <p:txBody>
          <a:bodyPr vert="horz" lIns="91440" tIns="45720" rIns="91440" bIns="45720" rtlCol="0" anchor="ctr">
            <a:normAutofit/>
          </a:bodyPr>
          <a:lstStyle/>
          <a:p>
            <a:r>
              <a:rPr lang="en-US"/>
              <a:t>Linguaggio utilizzato</a:t>
            </a:r>
            <a:endParaRPr lang="en-US">
              <a:solidFill>
                <a:srgbClr val="00B050"/>
              </a:solidFill>
            </a:endParaRPr>
          </a:p>
        </p:txBody>
      </p:sp>
      <p:sp>
        <p:nvSpPr>
          <p:cNvPr id="7" name="Segnaposto testo 6">
            <a:extLst>
              <a:ext uri="{FF2B5EF4-FFF2-40B4-BE49-F238E27FC236}">
                <a16:creationId xmlns:a16="http://schemas.microsoft.com/office/drawing/2014/main" id="{A2BB1E8F-9D12-4216-9F17-C9E2E7D885DB}"/>
              </a:ext>
            </a:extLst>
          </p:cNvPr>
          <p:cNvSpPr>
            <a:spLocks noGrp="1"/>
          </p:cNvSpPr>
          <p:nvPr>
            <p:ph type="body" sz="half" idx="2"/>
          </p:nvPr>
        </p:nvSpPr>
        <p:spPr>
          <a:xfrm>
            <a:off x="737055" y="1977794"/>
            <a:ext cx="9774763" cy="879706"/>
          </a:xfrm>
        </p:spPr>
        <p:txBody>
          <a:bodyPr vert="horz" lIns="91440" tIns="45720" rIns="91440" bIns="45720" rtlCol="0">
            <a:normAutofit/>
          </a:bodyPr>
          <a:lstStyle/>
          <a:p>
            <a:pPr algn="l">
              <a:defRPr sz="4500" b="0"/>
            </a:pPr>
            <a:r>
              <a:rPr lang="it-IT" sz="2400"/>
              <a:t>Vero eroe nazionale di ConsigliaViaggi2019 è il linguaggio di programmazione Kotlin, utilizzato sia lato client che server.</a:t>
            </a:r>
          </a:p>
        </p:txBody>
      </p:sp>
      <p:pic>
        <p:nvPicPr>
          <p:cNvPr id="3" name="Immagine 2">
            <a:extLst>
              <a:ext uri="{FF2B5EF4-FFF2-40B4-BE49-F238E27FC236}">
                <a16:creationId xmlns:a16="http://schemas.microsoft.com/office/drawing/2014/main" id="{7F7ECA9E-0542-4D55-A58A-1CB002C432B3}"/>
              </a:ext>
            </a:extLst>
          </p:cNvPr>
          <p:cNvPicPr>
            <a:picLocks noChangeAspect="1"/>
          </p:cNvPicPr>
          <p:nvPr/>
        </p:nvPicPr>
        <p:blipFill>
          <a:blip r:embed="rId5"/>
          <a:stretch>
            <a:fillRect/>
          </a:stretch>
        </p:blipFill>
        <p:spPr>
          <a:xfrm>
            <a:off x="737055" y="3155320"/>
            <a:ext cx="2374900" cy="2374900"/>
          </a:xfrm>
          <a:prstGeom prst="rect">
            <a:avLst/>
          </a:prstGeom>
        </p:spPr>
      </p:pic>
      <p:sp>
        <p:nvSpPr>
          <p:cNvPr id="4" name="CasellaDiTesto 3">
            <a:extLst>
              <a:ext uri="{FF2B5EF4-FFF2-40B4-BE49-F238E27FC236}">
                <a16:creationId xmlns:a16="http://schemas.microsoft.com/office/drawing/2014/main" id="{4E64A7AE-FCEC-460E-B88D-4C1E93C183C8}"/>
              </a:ext>
            </a:extLst>
          </p:cNvPr>
          <p:cNvSpPr txBox="1"/>
          <p:nvPr/>
        </p:nvSpPr>
        <p:spPr>
          <a:xfrm>
            <a:off x="3849010" y="3742606"/>
            <a:ext cx="7112000" cy="1200329"/>
          </a:xfrm>
          <a:prstGeom prst="rect">
            <a:avLst/>
          </a:prstGeom>
          <a:noFill/>
        </p:spPr>
        <p:txBody>
          <a:bodyPr wrap="square" rtlCol="0">
            <a:spAutoFit/>
          </a:bodyPr>
          <a:lstStyle/>
          <a:p>
            <a:r>
              <a:rPr lang="it-IT"/>
              <a:t>Offre controlli sui tipi opzionali, una sintassi snella, ed altre agevolazioni che permettono di ridurre i tempi di implementazione e creare codice più robusto.</a:t>
            </a:r>
          </a:p>
          <a:p>
            <a:endParaRPr lang="it-IT"/>
          </a:p>
        </p:txBody>
      </p:sp>
    </p:spTree>
    <p:extLst>
      <p:ext uri="{BB962C8B-B14F-4D97-AF65-F5344CB8AC3E}">
        <p14:creationId xmlns:p14="http://schemas.microsoft.com/office/powerpoint/2010/main" val="412628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FFC814-E43E-4AFF-9E0F-EC2022F0A171}"/>
              </a:ext>
            </a:extLst>
          </p:cNvPr>
          <p:cNvSpPr>
            <a:spLocks noGrp="1"/>
          </p:cNvSpPr>
          <p:nvPr>
            <p:ph type="title"/>
          </p:nvPr>
        </p:nvSpPr>
        <p:spPr/>
        <p:txBody>
          <a:bodyPr/>
          <a:lstStyle/>
          <a:p>
            <a:r>
              <a:rPr lang="it-IT"/>
              <a:t>Ma cosa ne pensano le persone di ConsigliaViaggi2019?</a:t>
            </a:r>
          </a:p>
        </p:txBody>
      </p:sp>
      <p:pic>
        <p:nvPicPr>
          <p:cNvPr id="6" name="Immagine 5" descr="Immagine che contiene disegnando&#10;&#10;Descrizione generata automaticamente">
            <a:extLst>
              <a:ext uri="{FF2B5EF4-FFF2-40B4-BE49-F238E27FC236}">
                <a16:creationId xmlns:a16="http://schemas.microsoft.com/office/drawing/2014/main" id="{0F8FCEEA-B9EB-4853-BE55-6113C5F5CE1F}"/>
              </a:ext>
            </a:extLst>
          </p:cNvPr>
          <p:cNvPicPr>
            <a:picLocks noChangeAspect="1"/>
          </p:cNvPicPr>
          <p:nvPr/>
        </p:nvPicPr>
        <p:blipFill>
          <a:blip r:embed="rId2"/>
          <a:stretch>
            <a:fillRect/>
          </a:stretch>
        </p:blipFill>
        <p:spPr>
          <a:xfrm>
            <a:off x="309703" y="3816005"/>
            <a:ext cx="1152686" cy="2819794"/>
          </a:xfrm>
          <a:prstGeom prst="rect">
            <a:avLst/>
          </a:prstGeom>
        </p:spPr>
      </p:pic>
      <p:pic>
        <p:nvPicPr>
          <p:cNvPr id="8" name="Elemento grafico 7" descr="Nuvoletta">
            <a:extLst>
              <a:ext uri="{FF2B5EF4-FFF2-40B4-BE49-F238E27FC236}">
                <a16:creationId xmlns:a16="http://schemas.microsoft.com/office/drawing/2014/main" id="{3524DA2B-B5FD-4190-8689-B7F8C12ECA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3874" y="2280958"/>
            <a:ext cx="2842911" cy="2291301"/>
          </a:xfrm>
          <a:prstGeom prst="rect">
            <a:avLst/>
          </a:prstGeom>
        </p:spPr>
      </p:pic>
      <p:sp>
        <p:nvSpPr>
          <p:cNvPr id="9" name="CasellaDiTesto 8">
            <a:extLst>
              <a:ext uri="{FF2B5EF4-FFF2-40B4-BE49-F238E27FC236}">
                <a16:creationId xmlns:a16="http://schemas.microsoft.com/office/drawing/2014/main" id="{CE5EE8C8-67D5-49FC-A5CC-7942BF9AC634}"/>
              </a:ext>
            </a:extLst>
          </p:cNvPr>
          <p:cNvSpPr txBox="1"/>
          <p:nvPr/>
        </p:nvSpPr>
        <p:spPr>
          <a:xfrm>
            <a:off x="1358192" y="2716530"/>
            <a:ext cx="1663700" cy="830997"/>
          </a:xfrm>
          <a:prstGeom prst="rect">
            <a:avLst/>
          </a:prstGeom>
          <a:noFill/>
        </p:spPr>
        <p:txBody>
          <a:bodyPr wrap="square" rtlCol="0">
            <a:spAutoFit/>
          </a:bodyPr>
          <a:lstStyle/>
          <a:p>
            <a:r>
              <a:rPr lang="it-IT" sz="1200"/>
              <a:t>Ma quant’è bella quest’app di questo mio studente! Un bel 18 ci sta dai.</a:t>
            </a:r>
          </a:p>
        </p:txBody>
      </p:sp>
      <p:pic>
        <p:nvPicPr>
          <p:cNvPr id="11" name="Immagine 10">
            <a:extLst>
              <a:ext uri="{FF2B5EF4-FFF2-40B4-BE49-F238E27FC236}">
                <a16:creationId xmlns:a16="http://schemas.microsoft.com/office/drawing/2014/main" id="{310F40D7-7DE3-49D7-8BBF-E2320A7B929D}"/>
              </a:ext>
            </a:extLst>
          </p:cNvPr>
          <p:cNvPicPr>
            <a:picLocks noChangeAspect="1"/>
          </p:cNvPicPr>
          <p:nvPr/>
        </p:nvPicPr>
        <p:blipFill>
          <a:blip r:embed="rId5"/>
          <a:stretch>
            <a:fillRect/>
          </a:stretch>
        </p:blipFill>
        <p:spPr>
          <a:xfrm>
            <a:off x="3128175" y="4038205"/>
            <a:ext cx="2819795" cy="2819795"/>
          </a:xfrm>
          <a:prstGeom prst="rect">
            <a:avLst/>
          </a:prstGeom>
        </p:spPr>
      </p:pic>
      <p:pic>
        <p:nvPicPr>
          <p:cNvPr id="13" name="Elemento grafico 12" descr="Nuvoletta">
            <a:extLst>
              <a:ext uri="{FF2B5EF4-FFF2-40B4-BE49-F238E27FC236}">
                <a16:creationId xmlns:a16="http://schemas.microsoft.com/office/drawing/2014/main" id="{68FA1361-FEDC-4630-9674-EA0B0C245C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7243" y="2991157"/>
            <a:ext cx="2247050" cy="2247050"/>
          </a:xfrm>
          <a:prstGeom prst="rect">
            <a:avLst/>
          </a:prstGeom>
        </p:spPr>
      </p:pic>
      <p:sp>
        <p:nvSpPr>
          <p:cNvPr id="14" name="CasellaDiTesto 13">
            <a:extLst>
              <a:ext uri="{FF2B5EF4-FFF2-40B4-BE49-F238E27FC236}">
                <a16:creationId xmlns:a16="http://schemas.microsoft.com/office/drawing/2014/main" id="{68A1E5E4-55C7-4CBD-86B1-E54F165AFC54}"/>
              </a:ext>
            </a:extLst>
          </p:cNvPr>
          <p:cNvSpPr txBox="1"/>
          <p:nvPr/>
        </p:nvSpPr>
        <p:spPr>
          <a:xfrm>
            <a:off x="4652570" y="3514985"/>
            <a:ext cx="1295400" cy="523220"/>
          </a:xfrm>
          <a:prstGeom prst="rect">
            <a:avLst/>
          </a:prstGeom>
          <a:noFill/>
        </p:spPr>
        <p:txBody>
          <a:bodyPr wrap="square" rtlCol="0">
            <a:spAutoFit/>
          </a:bodyPr>
          <a:lstStyle/>
          <a:p>
            <a:r>
              <a:rPr lang="it-IT" sz="1400"/>
              <a:t>Bella fra ci sta un botto</a:t>
            </a:r>
          </a:p>
        </p:txBody>
      </p:sp>
      <p:pic>
        <p:nvPicPr>
          <p:cNvPr id="18" name="Immagine 17" descr="Immagine che contiene testo&#10;&#10;Descrizione generata automaticamente">
            <a:extLst>
              <a:ext uri="{FF2B5EF4-FFF2-40B4-BE49-F238E27FC236}">
                <a16:creationId xmlns:a16="http://schemas.microsoft.com/office/drawing/2014/main" id="{8F99D8F7-4D79-4D49-9C73-EED156E3DEC7}"/>
              </a:ext>
            </a:extLst>
          </p:cNvPr>
          <p:cNvPicPr>
            <a:picLocks noChangeAspect="1"/>
          </p:cNvPicPr>
          <p:nvPr/>
        </p:nvPicPr>
        <p:blipFill>
          <a:blip r:embed="rId6"/>
          <a:stretch>
            <a:fillRect/>
          </a:stretch>
        </p:blipFill>
        <p:spPr>
          <a:xfrm>
            <a:off x="6490231" y="4209680"/>
            <a:ext cx="1162212" cy="2648320"/>
          </a:xfrm>
          <a:prstGeom prst="rect">
            <a:avLst/>
          </a:prstGeom>
        </p:spPr>
      </p:pic>
      <p:pic>
        <p:nvPicPr>
          <p:cNvPr id="20" name="Elemento grafico 19" descr="Nuvoletta">
            <a:extLst>
              <a:ext uri="{FF2B5EF4-FFF2-40B4-BE49-F238E27FC236}">
                <a16:creationId xmlns:a16="http://schemas.microsoft.com/office/drawing/2014/main" id="{994C3F5C-5159-43E1-BE8A-BC7C82FC71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77234" y="1968250"/>
            <a:ext cx="3715967" cy="2648320"/>
          </a:xfrm>
          <a:prstGeom prst="rect">
            <a:avLst/>
          </a:prstGeom>
        </p:spPr>
      </p:pic>
      <p:sp>
        <p:nvSpPr>
          <p:cNvPr id="21" name="CasellaDiTesto 20">
            <a:extLst>
              <a:ext uri="{FF2B5EF4-FFF2-40B4-BE49-F238E27FC236}">
                <a16:creationId xmlns:a16="http://schemas.microsoft.com/office/drawing/2014/main" id="{493041F8-9ABB-4ED1-AFEF-81E03F595A49}"/>
              </a:ext>
            </a:extLst>
          </p:cNvPr>
          <p:cNvSpPr txBox="1"/>
          <p:nvPr/>
        </p:nvSpPr>
        <p:spPr>
          <a:xfrm>
            <a:off x="7652443" y="2625740"/>
            <a:ext cx="2776383" cy="646331"/>
          </a:xfrm>
          <a:prstGeom prst="rect">
            <a:avLst/>
          </a:prstGeom>
          <a:noFill/>
        </p:spPr>
        <p:txBody>
          <a:bodyPr wrap="square" rtlCol="0">
            <a:spAutoFit/>
          </a:bodyPr>
          <a:lstStyle/>
          <a:p>
            <a:r>
              <a:rPr lang="it-IT" sz="1200"/>
              <a:t>Non c’è ne di covviddi! Con ConsigliaViaggi2019 so dove andare ad innescare nuovi focolai!</a:t>
            </a:r>
          </a:p>
        </p:txBody>
      </p:sp>
      <p:pic>
        <p:nvPicPr>
          <p:cNvPr id="23" name="Immagine 22">
            <a:extLst>
              <a:ext uri="{FF2B5EF4-FFF2-40B4-BE49-F238E27FC236}">
                <a16:creationId xmlns:a16="http://schemas.microsoft.com/office/drawing/2014/main" id="{57586061-9B4B-42DF-9D14-7741B74E70A0}"/>
              </a:ext>
            </a:extLst>
          </p:cNvPr>
          <p:cNvPicPr>
            <a:picLocks noChangeAspect="1"/>
          </p:cNvPicPr>
          <p:nvPr/>
        </p:nvPicPr>
        <p:blipFill>
          <a:blip r:embed="rId7"/>
          <a:stretch>
            <a:fillRect/>
          </a:stretch>
        </p:blipFill>
        <p:spPr>
          <a:xfrm>
            <a:off x="10840388" y="3895725"/>
            <a:ext cx="1085850" cy="2962275"/>
          </a:xfrm>
          <a:prstGeom prst="rect">
            <a:avLst/>
          </a:prstGeom>
        </p:spPr>
      </p:pic>
      <p:pic>
        <p:nvPicPr>
          <p:cNvPr id="25" name="Elemento grafico 24" descr="Nuvoletta">
            <a:extLst>
              <a:ext uri="{FF2B5EF4-FFF2-40B4-BE49-F238E27FC236}">
                <a16:creationId xmlns:a16="http://schemas.microsoft.com/office/drawing/2014/main" id="{8693CDFF-B55B-46FD-B5AE-DB6DCFA1E4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9170612" y="3204884"/>
            <a:ext cx="2009592" cy="2009592"/>
          </a:xfrm>
          <a:prstGeom prst="rect">
            <a:avLst/>
          </a:prstGeom>
        </p:spPr>
      </p:pic>
      <p:sp>
        <p:nvSpPr>
          <p:cNvPr id="26" name="CasellaDiTesto 25">
            <a:extLst>
              <a:ext uri="{FF2B5EF4-FFF2-40B4-BE49-F238E27FC236}">
                <a16:creationId xmlns:a16="http://schemas.microsoft.com/office/drawing/2014/main" id="{7152D7F5-A299-45EC-81B7-B1BCC442D834}"/>
              </a:ext>
            </a:extLst>
          </p:cNvPr>
          <p:cNvSpPr txBox="1"/>
          <p:nvPr/>
        </p:nvSpPr>
        <p:spPr>
          <a:xfrm>
            <a:off x="9679771" y="3547527"/>
            <a:ext cx="1099488" cy="830997"/>
          </a:xfrm>
          <a:prstGeom prst="rect">
            <a:avLst/>
          </a:prstGeom>
          <a:noFill/>
        </p:spPr>
        <p:txBody>
          <a:bodyPr wrap="square" rtlCol="0">
            <a:spAutoFit/>
          </a:bodyPr>
          <a:lstStyle/>
          <a:p>
            <a:r>
              <a:rPr lang="it-IT" sz="1200"/>
              <a:t>Io non c’ho capito un cazzo ma va bene così</a:t>
            </a:r>
          </a:p>
        </p:txBody>
      </p:sp>
      <p:sp>
        <p:nvSpPr>
          <p:cNvPr id="27" name="CasellaDiTesto 26">
            <a:extLst>
              <a:ext uri="{FF2B5EF4-FFF2-40B4-BE49-F238E27FC236}">
                <a16:creationId xmlns:a16="http://schemas.microsoft.com/office/drawing/2014/main" id="{0746498F-E184-4D9D-B9CD-A5EFCE39DCEE}"/>
              </a:ext>
            </a:extLst>
          </p:cNvPr>
          <p:cNvSpPr txBox="1"/>
          <p:nvPr/>
        </p:nvSpPr>
        <p:spPr>
          <a:xfrm>
            <a:off x="712071" y="619144"/>
            <a:ext cx="2414018" cy="261610"/>
          </a:xfrm>
          <a:prstGeom prst="rect">
            <a:avLst/>
          </a:prstGeom>
          <a:noFill/>
        </p:spPr>
        <p:txBody>
          <a:bodyPr wrap="square" rtlCol="0">
            <a:spAutoFit/>
          </a:bodyPr>
          <a:lstStyle/>
          <a:p>
            <a:r>
              <a:rPr lang="it-IT" sz="1050"/>
              <a:t>*Angolo NoSense</a:t>
            </a:r>
          </a:p>
        </p:txBody>
      </p:sp>
    </p:spTree>
    <p:extLst>
      <p:ext uri="{BB962C8B-B14F-4D97-AF65-F5344CB8AC3E}">
        <p14:creationId xmlns:p14="http://schemas.microsoft.com/office/powerpoint/2010/main" val="3201927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47446520-2516-4A45-9F7B-C3C9E476AF54}"/>
              </a:ext>
            </a:extLst>
          </p:cNvPr>
          <p:cNvSpPr txBox="1"/>
          <p:nvPr/>
        </p:nvSpPr>
        <p:spPr>
          <a:xfrm>
            <a:off x="1422991" y="1916138"/>
            <a:ext cx="8878186" cy="2800767"/>
          </a:xfrm>
          <a:prstGeom prst="rect">
            <a:avLst/>
          </a:prstGeom>
          <a:noFill/>
        </p:spPr>
        <p:txBody>
          <a:bodyPr wrap="square" rtlCol="0">
            <a:spAutoFit/>
          </a:bodyPr>
          <a:lstStyle/>
          <a:p>
            <a:pPr algn="ctr"/>
            <a:r>
              <a:rPr lang="it-IT" sz="8800">
                <a:latin typeface="Calisto MT" panose="02040603050505030304" pitchFamily="18" charset="0"/>
              </a:rPr>
              <a:t>Grazie per l’attenzione</a:t>
            </a:r>
          </a:p>
        </p:txBody>
      </p:sp>
    </p:spTree>
    <p:extLst>
      <p:ext uri="{BB962C8B-B14F-4D97-AF65-F5344CB8AC3E}">
        <p14:creationId xmlns:p14="http://schemas.microsoft.com/office/powerpoint/2010/main" val="41128087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640C0A-F404-4C3C-BFB1-F75E340BD34E}"/>
              </a:ext>
            </a:extLst>
          </p:cNvPr>
          <p:cNvSpPr>
            <a:spLocks noGrp="1"/>
          </p:cNvSpPr>
          <p:nvPr>
            <p:ph type="title"/>
          </p:nvPr>
        </p:nvSpPr>
        <p:spPr>
          <a:xfrm>
            <a:off x="680321" y="753228"/>
            <a:ext cx="7087552" cy="1080938"/>
          </a:xfrm>
        </p:spPr>
        <p:txBody>
          <a:bodyPr vert="horz" lIns="91440" tIns="45720" rIns="91440" bIns="45720" rtlCol="0" anchor="ctr">
            <a:normAutofit/>
          </a:bodyPr>
          <a:lstStyle/>
          <a:p>
            <a:r>
              <a:rPr lang="en-US"/>
              <a:t>Descrizione del progetto</a:t>
            </a:r>
          </a:p>
        </p:txBody>
      </p:sp>
      <p:sp>
        <p:nvSpPr>
          <p:cNvPr id="3" name="Segnaposto contenuto 2">
            <a:extLst>
              <a:ext uri="{FF2B5EF4-FFF2-40B4-BE49-F238E27FC236}">
                <a16:creationId xmlns:a16="http://schemas.microsoft.com/office/drawing/2014/main" id="{6C59986A-46CD-4496-8FD3-AC01DA13E7A0}"/>
              </a:ext>
            </a:extLst>
          </p:cNvPr>
          <p:cNvSpPr>
            <a:spLocks noGrp="1"/>
          </p:cNvSpPr>
          <p:nvPr>
            <p:ph type="body" sz="half" idx="4294967295"/>
          </p:nvPr>
        </p:nvSpPr>
        <p:spPr>
          <a:xfrm>
            <a:off x="680321" y="2505910"/>
            <a:ext cx="6423025" cy="3598862"/>
          </a:xfrm>
        </p:spPr>
        <p:txBody>
          <a:bodyPr vert="horz" lIns="91440" tIns="45720" rIns="91440" bIns="45720" rtlCol="0">
            <a:normAutofit/>
          </a:bodyPr>
          <a:lstStyle/>
          <a:p>
            <a:pPr marL="0" indent="0">
              <a:buNone/>
            </a:pPr>
            <a:r>
              <a:rPr lang="en-US"/>
              <a:t>ConsigliaViaggi è un Sistema finalizzato ad offrire una moderna piattaforma di supporto ai contenuti </a:t>
            </a:r>
            <a:r>
              <a:rPr lang="en-US" noProof="1"/>
              <a:t>relativi</a:t>
            </a:r>
            <a:r>
              <a:rPr lang="en-US"/>
              <a:t> a viaggi. Si divide in:</a:t>
            </a:r>
          </a:p>
          <a:p>
            <a:r>
              <a:rPr lang="en-US" sz="2000"/>
              <a:t>Un applicativo mobile, fulcro del Sistema</a:t>
            </a:r>
          </a:p>
          <a:p>
            <a:r>
              <a:rPr lang="en-US" sz="2000"/>
              <a:t>Un database </a:t>
            </a:r>
            <a:r>
              <a:rPr lang="en-US" sz="2000" noProof="1"/>
              <a:t>contenente</a:t>
            </a:r>
            <a:r>
              <a:rPr lang="en-US" sz="2000"/>
              <a:t> tutti le informazioni di strutture, </a:t>
            </a:r>
            <a:r>
              <a:rPr lang="en-US" sz="2000" noProof="1"/>
              <a:t>utenti</a:t>
            </a:r>
            <a:r>
              <a:rPr lang="en-US" sz="2000"/>
              <a:t> e rispettive recensioni</a:t>
            </a:r>
          </a:p>
          <a:p>
            <a:r>
              <a:rPr lang="en-US" sz="2000"/>
              <a:t>Un server che fà da tramite  gestendo la comunicazione</a:t>
            </a:r>
          </a:p>
          <a:p>
            <a:endParaRPr lang="en-US" sz="2000"/>
          </a:p>
        </p:txBody>
      </p:sp>
      <p:pic>
        <p:nvPicPr>
          <p:cNvPr id="36" name="Elemento grafico 35" descr="Database">
            <a:extLst>
              <a:ext uri="{FF2B5EF4-FFF2-40B4-BE49-F238E27FC236}">
                <a16:creationId xmlns:a16="http://schemas.microsoft.com/office/drawing/2014/main" id="{18CB3680-58DF-4941-89E3-268E671C37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08865" y="5095385"/>
            <a:ext cx="1247246" cy="1247246"/>
          </a:xfrm>
          <a:prstGeom prst="rect">
            <a:avLst/>
          </a:prstGeom>
        </p:spPr>
      </p:pic>
      <p:pic>
        <p:nvPicPr>
          <p:cNvPr id="38" name="Elemento grafico 37" descr="Server">
            <a:extLst>
              <a:ext uri="{FF2B5EF4-FFF2-40B4-BE49-F238E27FC236}">
                <a16:creationId xmlns:a16="http://schemas.microsoft.com/office/drawing/2014/main" id="{F18B7B7E-7812-43BA-808C-4B7CDA10F4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8865" y="3848140"/>
            <a:ext cx="1247245" cy="1247245"/>
          </a:xfrm>
          <a:prstGeom prst="rect">
            <a:avLst/>
          </a:prstGeom>
        </p:spPr>
      </p:pic>
      <p:pic>
        <p:nvPicPr>
          <p:cNvPr id="42" name="Elemento grafico 41" descr="Smartphone">
            <a:extLst>
              <a:ext uri="{FF2B5EF4-FFF2-40B4-BE49-F238E27FC236}">
                <a16:creationId xmlns:a16="http://schemas.microsoft.com/office/drawing/2014/main" id="{40D84C7E-F42B-4375-B995-DF0C441961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08864" y="2386237"/>
            <a:ext cx="1247245" cy="1247245"/>
          </a:xfrm>
          <a:prstGeom prst="rect">
            <a:avLst/>
          </a:prstGeom>
        </p:spPr>
      </p:pic>
    </p:spTree>
    <p:extLst>
      <p:ext uri="{BB962C8B-B14F-4D97-AF65-F5344CB8AC3E}">
        <p14:creationId xmlns:p14="http://schemas.microsoft.com/office/powerpoint/2010/main" val="395102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640C0A-F404-4C3C-BFB1-F75E340BD34E}"/>
              </a:ext>
            </a:extLst>
          </p:cNvPr>
          <p:cNvSpPr>
            <a:spLocks noGrp="1"/>
          </p:cNvSpPr>
          <p:nvPr>
            <p:ph type="title"/>
          </p:nvPr>
        </p:nvSpPr>
        <p:spPr>
          <a:xfrm>
            <a:off x="680321" y="753228"/>
            <a:ext cx="7087552" cy="1080938"/>
          </a:xfrm>
        </p:spPr>
        <p:txBody>
          <a:bodyPr vert="horz" lIns="91440" tIns="45720" rIns="91440" bIns="45720" rtlCol="0" anchor="ctr">
            <a:normAutofit/>
          </a:bodyPr>
          <a:lstStyle/>
          <a:p>
            <a:r>
              <a:rPr lang="en-US"/>
              <a:t>Mobile</a:t>
            </a:r>
          </a:p>
        </p:txBody>
      </p:sp>
      <p:sp>
        <p:nvSpPr>
          <p:cNvPr id="3" name="Segnaposto contenuto 2">
            <a:extLst>
              <a:ext uri="{FF2B5EF4-FFF2-40B4-BE49-F238E27FC236}">
                <a16:creationId xmlns:a16="http://schemas.microsoft.com/office/drawing/2014/main" id="{6C59986A-46CD-4496-8FD3-AC01DA13E7A0}"/>
              </a:ext>
            </a:extLst>
          </p:cNvPr>
          <p:cNvSpPr>
            <a:spLocks noGrp="1"/>
          </p:cNvSpPr>
          <p:nvPr>
            <p:ph type="body" sz="half" idx="4294967295"/>
          </p:nvPr>
        </p:nvSpPr>
        <p:spPr>
          <a:xfrm>
            <a:off x="680321" y="2505910"/>
            <a:ext cx="6423025" cy="3598862"/>
          </a:xfrm>
        </p:spPr>
        <p:txBody>
          <a:bodyPr vert="horz" lIns="91440" tIns="45720" rIns="91440" bIns="45720" rtlCol="0">
            <a:normAutofit/>
          </a:bodyPr>
          <a:lstStyle/>
          <a:p>
            <a:pPr marL="0" indent="0">
              <a:buNone/>
            </a:pPr>
            <a:r>
              <a:rPr lang="en-US" sz="2800"/>
              <a:t>Scopriamo insieme le funzionalità dell’applicativo Android:</a:t>
            </a:r>
          </a:p>
          <a:p>
            <a:r>
              <a:rPr lang="en-US"/>
              <a:t>Registrazione veloce e funzionale</a:t>
            </a:r>
          </a:p>
          <a:p>
            <a:r>
              <a:rPr lang="en-US"/>
              <a:t>Sistema di indicizzazione semplice ed efficace</a:t>
            </a:r>
          </a:p>
          <a:p>
            <a:r>
              <a:rPr lang="en-US"/>
              <a:t>Molteplici modalità di ricerca.</a:t>
            </a:r>
          </a:p>
          <a:p>
            <a:r>
              <a:rPr lang="en-US"/>
              <a:t>Possibilità di recensire una struttura</a:t>
            </a:r>
          </a:p>
          <a:p>
            <a:endParaRPr lang="en-US" sz="2800"/>
          </a:p>
          <a:p>
            <a:endParaRPr lang="en-US" sz="2000"/>
          </a:p>
          <a:p>
            <a:pPr marL="0" indent="0">
              <a:buNone/>
            </a:pPr>
            <a:endParaRPr lang="en-US" sz="2000"/>
          </a:p>
        </p:txBody>
      </p:sp>
      <p:grpSp>
        <p:nvGrpSpPr>
          <p:cNvPr id="7" name="Group 68">
            <a:extLst>
              <a:ext uri="{FF2B5EF4-FFF2-40B4-BE49-F238E27FC236}">
                <a16:creationId xmlns:a16="http://schemas.microsoft.com/office/drawing/2014/main" id="{36C0BFEF-842D-4AA6-ADDA-A35E8BBAE9F8}"/>
              </a:ext>
            </a:extLst>
          </p:cNvPr>
          <p:cNvGrpSpPr/>
          <p:nvPr/>
        </p:nvGrpSpPr>
        <p:grpSpPr>
          <a:xfrm flipH="1">
            <a:off x="9103368" y="3577010"/>
            <a:ext cx="1554137" cy="2701261"/>
            <a:chOff x="7466013" y="2174875"/>
            <a:chExt cx="2047875" cy="3503613"/>
          </a:xfrm>
          <a:effectLst>
            <a:reflection endPos="0" dist="50800" dir="5400000" sy="-100000" algn="bl" rotWithShape="0"/>
          </a:effectLst>
        </p:grpSpPr>
        <p:sp>
          <p:nvSpPr>
            <p:cNvPr id="8" name="Freeform 5">
              <a:extLst>
                <a:ext uri="{FF2B5EF4-FFF2-40B4-BE49-F238E27FC236}">
                  <a16:creationId xmlns:a16="http://schemas.microsoft.com/office/drawing/2014/main" id="{BB17444C-E997-4B16-AD26-F998C997B973}"/>
                </a:ext>
              </a:extLst>
            </p:cNvPr>
            <p:cNvSpPr>
              <a:spLocks/>
            </p:cNvSpPr>
            <p:nvPr/>
          </p:nvSpPr>
          <p:spPr bwMode="auto">
            <a:xfrm>
              <a:off x="9307513" y="3338513"/>
              <a:ext cx="177800" cy="142875"/>
            </a:xfrm>
            <a:custGeom>
              <a:avLst/>
              <a:gdLst>
                <a:gd name="T0" fmla="*/ 24 w 68"/>
                <a:gd name="T1" fmla="*/ 0 h 55"/>
                <a:gd name="T2" fmla="*/ 46 w 68"/>
                <a:gd name="T3" fmla="*/ 0 h 55"/>
                <a:gd name="T4" fmla="*/ 68 w 68"/>
                <a:gd name="T5" fmla="*/ 15 h 55"/>
                <a:gd name="T6" fmla="*/ 63 w 68"/>
                <a:gd name="T7" fmla="*/ 38 h 55"/>
                <a:gd name="T8" fmla="*/ 28 w 68"/>
                <a:gd name="T9" fmla="*/ 54 h 55"/>
                <a:gd name="T10" fmla="*/ 0 w 68"/>
                <a:gd name="T11" fmla="*/ 46 h 55"/>
                <a:gd name="T12" fmla="*/ 24 w 6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8" h="55">
                  <a:moveTo>
                    <a:pt x="24" y="0"/>
                  </a:moveTo>
                  <a:cubicBezTo>
                    <a:pt x="26" y="0"/>
                    <a:pt x="37" y="0"/>
                    <a:pt x="46" y="0"/>
                  </a:cubicBezTo>
                  <a:cubicBezTo>
                    <a:pt x="55" y="0"/>
                    <a:pt x="68" y="14"/>
                    <a:pt x="68" y="15"/>
                  </a:cubicBezTo>
                  <a:cubicBezTo>
                    <a:pt x="68" y="17"/>
                    <a:pt x="67" y="31"/>
                    <a:pt x="63" y="38"/>
                  </a:cubicBezTo>
                  <a:cubicBezTo>
                    <a:pt x="60" y="45"/>
                    <a:pt x="42" y="55"/>
                    <a:pt x="28" y="54"/>
                  </a:cubicBezTo>
                  <a:cubicBezTo>
                    <a:pt x="15" y="53"/>
                    <a:pt x="0" y="46"/>
                    <a:pt x="0" y="46"/>
                  </a:cubicBezTo>
                  <a:lnTo>
                    <a:pt x="24" y="0"/>
                  </a:ln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7">
              <a:extLst>
                <a:ext uri="{FF2B5EF4-FFF2-40B4-BE49-F238E27FC236}">
                  <a16:creationId xmlns:a16="http://schemas.microsoft.com/office/drawing/2014/main" id="{27F30996-DE8C-4CB5-8416-027A5AE0E2DB}"/>
                </a:ext>
              </a:extLst>
            </p:cNvPr>
            <p:cNvSpPr>
              <a:spLocks/>
            </p:cNvSpPr>
            <p:nvPr/>
          </p:nvSpPr>
          <p:spPr bwMode="auto">
            <a:xfrm>
              <a:off x="9453563" y="3276600"/>
              <a:ext cx="60325" cy="134938"/>
            </a:xfrm>
            <a:custGeom>
              <a:avLst/>
              <a:gdLst>
                <a:gd name="T0" fmla="*/ 21 w 23"/>
                <a:gd name="T1" fmla="*/ 30 h 52"/>
                <a:gd name="T2" fmla="*/ 7 w 23"/>
                <a:gd name="T3" fmla="*/ 1 h 52"/>
                <a:gd name="T4" fmla="*/ 8 w 23"/>
                <a:gd name="T5" fmla="*/ 36 h 52"/>
                <a:gd name="T6" fmla="*/ 20 w 23"/>
                <a:gd name="T7" fmla="*/ 46 h 52"/>
                <a:gd name="T8" fmla="*/ 21 w 23"/>
                <a:gd name="T9" fmla="*/ 30 h 52"/>
              </a:gdLst>
              <a:ahLst/>
              <a:cxnLst>
                <a:cxn ang="0">
                  <a:pos x="T0" y="T1"/>
                </a:cxn>
                <a:cxn ang="0">
                  <a:pos x="T2" y="T3"/>
                </a:cxn>
                <a:cxn ang="0">
                  <a:pos x="T4" y="T5"/>
                </a:cxn>
                <a:cxn ang="0">
                  <a:pos x="T6" y="T7"/>
                </a:cxn>
                <a:cxn ang="0">
                  <a:pos x="T8" y="T9"/>
                </a:cxn>
              </a:cxnLst>
              <a:rect l="0" t="0" r="r" b="b"/>
              <a:pathLst>
                <a:path w="23" h="52">
                  <a:moveTo>
                    <a:pt x="21" y="30"/>
                  </a:moveTo>
                  <a:cubicBezTo>
                    <a:pt x="19" y="22"/>
                    <a:pt x="14" y="0"/>
                    <a:pt x="7" y="1"/>
                  </a:cubicBezTo>
                  <a:cubicBezTo>
                    <a:pt x="0" y="2"/>
                    <a:pt x="3" y="23"/>
                    <a:pt x="8" y="36"/>
                  </a:cubicBezTo>
                  <a:cubicBezTo>
                    <a:pt x="12" y="49"/>
                    <a:pt x="17" y="52"/>
                    <a:pt x="20" y="46"/>
                  </a:cubicBezTo>
                  <a:cubicBezTo>
                    <a:pt x="23" y="39"/>
                    <a:pt x="21" y="30"/>
                    <a:pt x="21" y="30"/>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8">
              <a:extLst>
                <a:ext uri="{FF2B5EF4-FFF2-40B4-BE49-F238E27FC236}">
                  <a16:creationId xmlns:a16="http://schemas.microsoft.com/office/drawing/2014/main" id="{D100CE10-8F05-4597-8E5C-2E9CD3816549}"/>
                </a:ext>
              </a:extLst>
            </p:cNvPr>
            <p:cNvSpPr>
              <a:spLocks/>
            </p:cNvSpPr>
            <p:nvPr/>
          </p:nvSpPr>
          <p:spPr bwMode="auto">
            <a:xfrm>
              <a:off x="9299575" y="3249613"/>
              <a:ext cx="169862" cy="211138"/>
            </a:xfrm>
            <a:custGeom>
              <a:avLst/>
              <a:gdLst>
                <a:gd name="T0" fmla="*/ 0 w 65"/>
                <a:gd name="T1" fmla="*/ 81 h 81"/>
                <a:gd name="T2" fmla="*/ 19 w 65"/>
                <a:gd name="T3" fmla="*/ 27 h 81"/>
                <a:gd name="T4" fmla="*/ 60 w 65"/>
                <a:gd name="T5" fmla="*/ 10 h 81"/>
                <a:gd name="T6" fmla="*/ 34 w 65"/>
                <a:gd name="T7" fmla="*/ 36 h 81"/>
                <a:gd name="T8" fmla="*/ 33 w 65"/>
                <a:gd name="T9" fmla="*/ 55 h 81"/>
                <a:gd name="T10" fmla="*/ 0 w 65"/>
                <a:gd name="T11" fmla="*/ 81 h 81"/>
              </a:gdLst>
              <a:ahLst/>
              <a:cxnLst>
                <a:cxn ang="0">
                  <a:pos x="T0" y="T1"/>
                </a:cxn>
                <a:cxn ang="0">
                  <a:pos x="T2" y="T3"/>
                </a:cxn>
                <a:cxn ang="0">
                  <a:pos x="T4" y="T5"/>
                </a:cxn>
                <a:cxn ang="0">
                  <a:pos x="T6" y="T7"/>
                </a:cxn>
                <a:cxn ang="0">
                  <a:pos x="T8" y="T9"/>
                </a:cxn>
                <a:cxn ang="0">
                  <a:pos x="T10" y="T11"/>
                </a:cxn>
              </a:cxnLst>
              <a:rect l="0" t="0" r="r" b="b"/>
              <a:pathLst>
                <a:path w="65" h="81">
                  <a:moveTo>
                    <a:pt x="0" y="81"/>
                  </a:moveTo>
                  <a:cubicBezTo>
                    <a:pt x="3" y="69"/>
                    <a:pt x="19" y="27"/>
                    <a:pt x="19" y="27"/>
                  </a:cubicBezTo>
                  <a:cubicBezTo>
                    <a:pt x="19" y="27"/>
                    <a:pt x="55" y="0"/>
                    <a:pt x="60" y="10"/>
                  </a:cubicBezTo>
                  <a:cubicBezTo>
                    <a:pt x="65" y="20"/>
                    <a:pt x="34" y="36"/>
                    <a:pt x="34" y="36"/>
                  </a:cubicBezTo>
                  <a:cubicBezTo>
                    <a:pt x="34" y="36"/>
                    <a:pt x="36" y="43"/>
                    <a:pt x="33" y="55"/>
                  </a:cubicBezTo>
                  <a:cubicBezTo>
                    <a:pt x="30" y="68"/>
                    <a:pt x="0" y="81"/>
                    <a:pt x="0" y="81"/>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9">
              <a:extLst>
                <a:ext uri="{FF2B5EF4-FFF2-40B4-BE49-F238E27FC236}">
                  <a16:creationId xmlns:a16="http://schemas.microsoft.com/office/drawing/2014/main" id="{3530C79E-FE6C-40A6-9845-D9C54BB2230B}"/>
                </a:ext>
              </a:extLst>
            </p:cNvPr>
            <p:cNvSpPr>
              <a:spLocks/>
            </p:cNvSpPr>
            <p:nvPr/>
          </p:nvSpPr>
          <p:spPr bwMode="auto">
            <a:xfrm>
              <a:off x="9364663" y="3281363"/>
              <a:ext cx="96837" cy="146050"/>
            </a:xfrm>
            <a:custGeom>
              <a:avLst/>
              <a:gdLst>
                <a:gd name="T0" fmla="*/ 36 w 37"/>
                <a:gd name="T1" fmla="*/ 0 h 56"/>
                <a:gd name="T2" fmla="*/ 9 w 37"/>
                <a:gd name="T3" fmla="*/ 24 h 56"/>
                <a:gd name="T4" fmla="*/ 10 w 37"/>
                <a:gd name="T5" fmla="*/ 44 h 56"/>
                <a:gd name="T6" fmla="*/ 4 w 37"/>
                <a:gd name="T7" fmla="*/ 38 h 56"/>
                <a:gd name="T8" fmla="*/ 4 w 37"/>
                <a:gd name="T9" fmla="*/ 18 h 56"/>
                <a:gd name="T10" fmla="*/ 36 w 37"/>
                <a:gd name="T11" fmla="*/ 0 h 56"/>
              </a:gdLst>
              <a:ahLst/>
              <a:cxnLst>
                <a:cxn ang="0">
                  <a:pos x="T0" y="T1"/>
                </a:cxn>
                <a:cxn ang="0">
                  <a:pos x="T2" y="T3"/>
                </a:cxn>
                <a:cxn ang="0">
                  <a:pos x="T4" y="T5"/>
                </a:cxn>
                <a:cxn ang="0">
                  <a:pos x="T6" y="T7"/>
                </a:cxn>
                <a:cxn ang="0">
                  <a:pos x="T8" y="T9"/>
                </a:cxn>
                <a:cxn ang="0">
                  <a:pos x="T10" y="T11"/>
                </a:cxn>
              </a:cxnLst>
              <a:rect l="0" t="0" r="r" b="b"/>
              <a:pathLst>
                <a:path w="37" h="56">
                  <a:moveTo>
                    <a:pt x="36" y="0"/>
                  </a:moveTo>
                  <a:cubicBezTo>
                    <a:pt x="37" y="10"/>
                    <a:pt x="9" y="24"/>
                    <a:pt x="9" y="24"/>
                  </a:cubicBezTo>
                  <a:cubicBezTo>
                    <a:pt x="9" y="24"/>
                    <a:pt x="12" y="35"/>
                    <a:pt x="10" y="44"/>
                  </a:cubicBezTo>
                  <a:cubicBezTo>
                    <a:pt x="7" y="54"/>
                    <a:pt x="0" y="56"/>
                    <a:pt x="4" y="38"/>
                  </a:cubicBezTo>
                  <a:cubicBezTo>
                    <a:pt x="6" y="29"/>
                    <a:pt x="4" y="18"/>
                    <a:pt x="4" y="18"/>
                  </a:cubicBezTo>
                  <a:cubicBezTo>
                    <a:pt x="21" y="13"/>
                    <a:pt x="23" y="11"/>
                    <a:pt x="36" y="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10">
              <a:extLst>
                <a:ext uri="{FF2B5EF4-FFF2-40B4-BE49-F238E27FC236}">
                  <a16:creationId xmlns:a16="http://schemas.microsoft.com/office/drawing/2014/main" id="{C26C0B8E-BDC3-4E46-BD2E-70F6D593C7E4}"/>
                </a:ext>
              </a:extLst>
            </p:cNvPr>
            <p:cNvSpPr>
              <a:spLocks/>
            </p:cNvSpPr>
            <p:nvPr/>
          </p:nvSpPr>
          <p:spPr bwMode="auto">
            <a:xfrm>
              <a:off x="9456738" y="3278188"/>
              <a:ext cx="33337" cy="101600"/>
            </a:xfrm>
            <a:custGeom>
              <a:avLst/>
              <a:gdLst>
                <a:gd name="T0" fmla="*/ 12 w 13"/>
                <a:gd name="T1" fmla="*/ 34 h 39"/>
                <a:gd name="T2" fmla="*/ 9 w 13"/>
                <a:gd name="T3" fmla="*/ 1 h 39"/>
                <a:gd name="T4" fmla="*/ 6 w 13"/>
                <a:gd name="T5" fmla="*/ 0 h 39"/>
                <a:gd name="T6" fmla="*/ 6 w 13"/>
                <a:gd name="T7" fmla="*/ 32 h 39"/>
                <a:gd name="T8" fmla="*/ 7 w 13"/>
                <a:gd name="T9" fmla="*/ 35 h 39"/>
                <a:gd name="T10" fmla="*/ 9 w 13"/>
                <a:gd name="T11" fmla="*/ 36 h 39"/>
                <a:gd name="T12" fmla="*/ 10 w 13"/>
                <a:gd name="T13" fmla="*/ 37 h 39"/>
                <a:gd name="T14" fmla="*/ 13 w 13"/>
                <a:gd name="T15" fmla="*/ 39 h 39"/>
                <a:gd name="T16" fmla="*/ 12 w 13"/>
                <a:gd name="T1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9">
                  <a:moveTo>
                    <a:pt x="12" y="34"/>
                  </a:moveTo>
                  <a:cubicBezTo>
                    <a:pt x="8" y="23"/>
                    <a:pt x="5" y="6"/>
                    <a:pt x="9" y="1"/>
                  </a:cubicBezTo>
                  <a:cubicBezTo>
                    <a:pt x="8" y="0"/>
                    <a:pt x="7" y="0"/>
                    <a:pt x="6" y="0"/>
                  </a:cubicBezTo>
                  <a:cubicBezTo>
                    <a:pt x="0" y="1"/>
                    <a:pt x="2" y="20"/>
                    <a:pt x="6" y="32"/>
                  </a:cubicBezTo>
                  <a:cubicBezTo>
                    <a:pt x="6" y="33"/>
                    <a:pt x="6" y="34"/>
                    <a:pt x="7" y="35"/>
                  </a:cubicBezTo>
                  <a:cubicBezTo>
                    <a:pt x="8" y="35"/>
                    <a:pt x="9" y="36"/>
                    <a:pt x="9" y="36"/>
                  </a:cubicBezTo>
                  <a:cubicBezTo>
                    <a:pt x="9" y="36"/>
                    <a:pt x="10" y="36"/>
                    <a:pt x="10" y="37"/>
                  </a:cubicBezTo>
                  <a:cubicBezTo>
                    <a:pt x="11" y="37"/>
                    <a:pt x="12" y="38"/>
                    <a:pt x="13" y="39"/>
                  </a:cubicBezTo>
                  <a:cubicBezTo>
                    <a:pt x="13" y="38"/>
                    <a:pt x="12" y="36"/>
                    <a:pt x="12" y="34"/>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11">
              <a:extLst>
                <a:ext uri="{FF2B5EF4-FFF2-40B4-BE49-F238E27FC236}">
                  <a16:creationId xmlns:a16="http://schemas.microsoft.com/office/drawing/2014/main" id="{3339134C-D9BD-46F7-B20E-4EC085AA866F}"/>
                </a:ext>
              </a:extLst>
            </p:cNvPr>
            <p:cNvSpPr>
              <a:spLocks/>
            </p:cNvSpPr>
            <p:nvPr/>
          </p:nvSpPr>
          <p:spPr bwMode="auto">
            <a:xfrm>
              <a:off x="9396413" y="3330575"/>
              <a:ext cx="109537" cy="88900"/>
            </a:xfrm>
            <a:custGeom>
              <a:avLst/>
              <a:gdLst>
                <a:gd name="T0" fmla="*/ 33 w 42"/>
                <a:gd name="T1" fmla="*/ 15 h 34"/>
                <a:gd name="T2" fmla="*/ 5 w 42"/>
                <a:gd name="T3" fmla="*/ 6 h 34"/>
                <a:gd name="T4" fmla="*/ 25 w 42"/>
                <a:gd name="T5" fmla="*/ 29 h 34"/>
                <a:gd name="T6" fmla="*/ 41 w 42"/>
                <a:gd name="T7" fmla="*/ 26 h 34"/>
                <a:gd name="T8" fmla="*/ 33 w 42"/>
                <a:gd name="T9" fmla="*/ 15 h 34"/>
              </a:gdLst>
              <a:ahLst/>
              <a:cxnLst>
                <a:cxn ang="0">
                  <a:pos x="T0" y="T1"/>
                </a:cxn>
                <a:cxn ang="0">
                  <a:pos x="T2" y="T3"/>
                </a:cxn>
                <a:cxn ang="0">
                  <a:pos x="T4" y="T5"/>
                </a:cxn>
                <a:cxn ang="0">
                  <a:pos x="T6" y="T7"/>
                </a:cxn>
                <a:cxn ang="0">
                  <a:pos x="T8" y="T9"/>
                </a:cxn>
              </a:cxnLst>
              <a:rect l="0" t="0" r="r" b="b"/>
              <a:pathLst>
                <a:path w="42" h="34">
                  <a:moveTo>
                    <a:pt x="33" y="15"/>
                  </a:moveTo>
                  <a:cubicBezTo>
                    <a:pt x="27" y="11"/>
                    <a:pt x="10" y="0"/>
                    <a:pt x="5" y="6"/>
                  </a:cubicBezTo>
                  <a:cubicBezTo>
                    <a:pt x="0" y="12"/>
                    <a:pt x="14" y="24"/>
                    <a:pt x="25" y="29"/>
                  </a:cubicBezTo>
                  <a:cubicBezTo>
                    <a:pt x="36" y="34"/>
                    <a:pt x="42" y="33"/>
                    <a:pt x="41" y="26"/>
                  </a:cubicBezTo>
                  <a:cubicBezTo>
                    <a:pt x="40" y="19"/>
                    <a:pt x="33" y="15"/>
                    <a:pt x="33" y="15"/>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12">
              <a:extLst>
                <a:ext uri="{FF2B5EF4-FFF2-40B4-BE49-F238E27FC236}">
                  <a16:creationId xmlns:a16="http://schemas.microsoft.com/office/drawing/2014/main" id="{8646A0B4-BECB-4D6E-A529-C8FE3CC6CBC8}"/>
                </a:ext>
              </a:extLst>
            </p:cNvPr>
            <p:cNvSpPr>
              <a:spLocks/>
            </p:cNvSpPr>
            <p:nvPr/>
          </p:nvSpPr>
          <p:spPr bwMode="auto">
            <a:xfrm>
              <a:off x="9398000" y="3343275"/>
              <a:ext cx="104775" cy="73025"/>
            </a:xfrm>
            <a:custGeom>
              <a:avLst/>
              <a:gdLst>
                <a:gd name="T0" fmla="*/ 27 w 40"/>
                <a:gd name="T1" fmla="*/ 20 h 28"/>
                <a:gd name="T2" fmla="*/ 6 w 40"/>
                <a:gd name="T3" fmla="*/ 0 h 28"/>
                <a:gd name="T4" fmla="*/ 4 w 40"/>
                <a:gd name="T5" fmla="*/ 1 h 28"/>
                <a:gd name="T6" fmla="*/ 12 w 40"/>
                <a:gd name="T7" fmla="*/ 17 h 28"/>
                <a:gd name="T8" fmla="*/ 23 w 40"/>
                <a:gd name="T9" fmla="*/ 23 h 28"/>
                <a:gd name="T10" fmla="*/ 24 w 40"/>
                <a:gd name="T11" fmla="*/ 24 h 28"/>
                <a:gd name="T12" fmla="*/ 28 w 40"/>
                <a:gd name="T13" fmla="*/ 25 h 28"/>
                <a:gd name="T14" fmla="*/ 40 w 40"/>
                <a:gd name="T15" fmla="*/ 23 h 28"/>
                <a:gd name="T16" fmla="*/ 30 w 40"/>
                <a:gd name="T17" fmla="*/ 21 h 28"/>
                <a:gd name="T18" fmla="*/ 27 w 40"/>
                <a:gd name="T1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8">
                  <a:moveTo>
                    <a:pt x="27" y="20"/>
                  </a:moveTo>
                  <a:cubicBezTo>
                    <a:pt x="18" y="15"/>
                    <a:pt x="6" y="6"/>
                    <a:pt x="6" y="0"/>
                  </a:cubicBezTo>
                  <a:cubicBezTo>
                    <a:pt x="5" y="0"/>
                    <a:pt x="4" y="1"/>
                    <a:pt x="4" y="1"/>
                  </a:cubicBezTo>
                  <a:cubicBezTo>
                    <a:pt x="0" y="5"/>
                    <a:pt x="5" y="12"/>
                    <a:pt x="12" y="17"/>
                  </a:cubicBezTo>
                  <a:cubicBezTo>
                    <a:pt x="16" y="19"/>
                    <a:pt x="19" y="22"/>
                    <a:pt x="23" y="23"/>
                  </a:cubicBezTo>
                  <a:cubicBezTo>
                    <a:pt x="23" y="23"/>
                    <a:pt x="23" y="24"/>
                    <a:pt x="24" y="24"/>
                  </a:cubicBezTo>
                  <a:cubicBezTo>
                    <a:pt x="25" y="24"/>
                    <a:pt x="27" y="25"/>
                    <a:pt x="28" y="25"/>
                  </a:cubicBezTo>
                  <a:cubicBezTo>
                    <a:pt x="35" y="28"/>
                    <a:pt x="40" y="27"/>
                    <a:pt x="40" y="23"/>
                  </a:cubicBezTo>
                  <a:cubicBezTo>
                    <a:pt x="38" y="23"/>
                    <a:pt x="34" y="23"/>
                    <a:pt x="30" y="21"/>
                  </a:cubicBezTo>
                  <a:cubicBezTo>
                    <a:pt x="29" y="21"/>
                    <a:pt x="28" y="20"/>
                    <a:pt x="27"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13">
              <a:extLst>
                <a:ext uri="{FF2B5EF4-FFF2-40B4-BE49-F238E27FC236}">
                  <a16:creationId xmlns:a16="http://schemas.microsoft.com/office/drawing/2014/main" id="{AAE07268-DB8C-4B51-866F-63A341DC6C2B}"/>
                </a:ext>
              </a:extLst>
            </p:cNvPr>
            <p:cNvSpPr>
              <a:spLocks/>
            </p:cNvSpPr>
            <p:nvPr/>
          </p:nvSpPr>
          <p:spPr bwMode="auto">
            <a:xfrm>
              <a:off x="9372600" y="3355975"/>
              <a:ext cx="109537" cy="85725"/>
            </a:xfrm>
            <a:custGeom>
              <a:avLst/>
              <a:gdLst>
                <a:gd name="T0" fmla="*/ 34 w 42"/>
                <a:gd name="T1" fmla="*/ 14 h 33"/>
                <a:gd name="T2" fmla="*/ 5 w 42"/>
                <a:gd name="T3" fmla="*/ 6 h 33"/>
                <a:gd name="T4" fmla="*/ 25 w 42"/>
                <a:gd name="T5" fmla="*/ 28 h 33"/>
                <a:gd name="T6" fmla="*/ 41 w 42"/>
                <a:gd name="T7" fmla="*/ 26 h 33"/>
                <a:gd name="T8" fmla="*/ 34 w 42"/>
                <a:gd name="T9" fmla="*/ 14 h 33"/>
              </a:gdLst>
              <a:ahLst/>
              <a:cxnLst>
                <a:cxn ang="0">
                  <a:pos x="T0" y="T1"/>
                </a:cxn>
                <a:cxn ang="0">
                  <a:pos x="T2" y="T3"/>
                </a:cxn>
                <a:cxn ang="0">
                  <a:pos x="T4" y="T5"/>
                </a:cxn>
                <a:cxn ang="0">
                  <a:pos x="T6" y="T7"/>
                </a:cxn>
                <a:cxn ang="0">
                  <a:pos x="T8" y="T9"/>
                </a:cxn>
              </a:cxnLst>
              <a:rect l="0" t="0" r="r" b="b"/>
              <a:pathLst>
                <a:path w="42" h="33">
                  <a:moveTo>
                    <a:pt x="34" y="14"/>
                  </a:moveTo>
                  <a:cubicBezTo>
                    <a:pt x="27" y="11"/>
                    <a:pt x="10" y="0"/>
                    <a:pt x="5" y="6"/>
                  </a:cubicBezTo>
                  <a:cubicBezTo>
                    <a:pt x="0" y="12"/>
                    <a:pt x="14" y="23"/>
                    <a:pt x="25" y="28"/>
                  </a:cubicBezTo>
                  <a:cubicBezTo>
                    <a:pt x="36" y="33"/>
                    <a:pt x="42" y="32"/>
                    <a:pt x="41" y="26"/>
                  </a:cubicBezTo>
                  <a:cubicBezTo>
                    <a:pt x="41" y="19"/>
                    <a:pt x="34" y="14"/>
                    <a:pt x="34" y="1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14">
              <a:extLst>
                <a:ext uri="{FF2B5EF4-FFF2-40B4-BE49-F238E27FC236}">
                  <a16:creationId xmlns:a16="http://schemas.microsoft.com/office/drawing/2014/main" id="{2779A46B-94D6-496C-BC4D-2C8AA7A564F1}"/>
                </a:ext>
              </a:extLst>
            </p:cNvPr>
            <p:cNvSpPr>
              <a:spLocks/>
            </p:cNvSpPr>
            <p:nvPr/>
          </p:nvSpPr>
          <p:spPr bwMode="auto">
            <a:xfrm>
              <a:off x="9377363" y="3367088"/>
              <a:ext cx="101600" cy="74613"/>
            </a:xfrm>
            <a:custGeom>
              <a:avLst/>
              <a:gdLst>
                <a:gd name="T0" fmla="*/ 27 w 39"/>
                <a:gd name="T1" fmla="*/ 20 h 29"/>
                <a:gd name="T2" fmla="*/ 6 w 39"/>
                <a:gd name="T3" fmla="*/ 0 h 29"/>
                <a:gd name="T4" fmla="*/ 3 w 39"/>
                <a:gd name="T5" fmla="*/ 2 h 29"/>
                <a:gd name="T6" fmla="*/ 12 w 39"/>
                <a:gd name="T7" fmla="*/ 18 h 29"/>
                <a:gd name="T8" fmla="*/ 22 w 39"/>
                <a:gd name="T9" fmla="*/ 24 h 29"/>
                <a:gd name="T10" fmla="*/ 23 w 39"/>
                <a:gd name="T11" fmla="*/ 24 h 29"/>
                <a:gd name="T12" fmla="*/ 27 w 39"/>
                <a:gd name="T13" fmla="*/ 26 h 29"/>
                <a:gd name="T14" fmla="*/ 39 w 39"/>
                <a:gd name="T15" fmla="*/ 23 h 29"/>
                <a:gd name="T16" fmla="*/ 29 w 39"/>
                <a:gd name="T17" fmla="*/ 22 h 29"/>
                <a:gd name="T18" fmla="*/ 27 w 39"/>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9">
                  <a:moveTo>
                    <a:pt x="27" y="20"/>
                  </a:moveTo>
                  <a:cubicBezTo>
                    <a:pt x="17" y="16"/>
                    <a:pt x="5" y="7"/>
                    <a:pt x="6" y="0"/>
                  </a:cubicBezTo>
                  <a:cubicBezTo>
                    <a:pt x="5" y="1"/>
                    <a:pt x="4" y="1"/>
                    <a:pt x="3" y="2"/>
                  </a:cubicBezTo>
                  <a:cubicBezTo>
                    <a:pt x="0" y="6"/>
                    <a:pt x="5" y="12"/>
                    <a:pt x="12" y="18"/>
                  </a:cubicBezTo>
                  <a:cubicBezTo>
                    <a:pt x="15" y="20"/>
                    <a:pt x="19" y="22"/>
                    <a:pt x="22" y="24"/>
                  </a:cubicBezTo>
                  <a:cubicBezTo>
                    <a:pt x="22" y="24"/>
                    <a:pt x="23" y="24"/>
                    <a:pt x="23" y="24"/>
                  </a:cubicBezTo>
                  <a:cubicBezTo>
                    <a:pt x="24" y="25"/>
                    <a:pt x="26" y="26"/>
                    <a:pt x="27" y="26"/>
                  </a:cubicBezTo>
                  <a:cubicBezTo>
                    <a:pt x="35" y="29"/>
                    <a:pt x="39" y="28"/>
                    <a:pt x="39" y="23"/>
                  </a:cubicBezTo>
                  <a:cubicBezTo>
                    <a:pt x="37" y="24"/>
                    <a:pt x="34" y="23"/>
                    <a:pt x="29" y="22"/>
                  </a:cubicBezTo>
                  <a:cubicBezTo>
                    <a:pt x="28" y="21"/>
                    <a:pt x="28" y="21"/>
                    <a:pt x="27"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15">
              <a:extLst>
                <a:ext uri="{FF2B5EF4-FFF2-40B4-BE49-F238E27FC236}">
                  <a16:creationId xmlns:a16="http://schemas.microsoft.com/office/drawing/2014/main" id="{688585BD-1C18-4F84-B2E4-A570BE0B2E3A}"/>
                </a:ext>
              </a:extLst>
            </p:cNvPr>
            <p:cNvSpPr>
              <a:spLocks/>
            </p:cNvSpPr>
            <p:nvPr/>
          </p:nvSpPr>
          <p:spPr bwMode="auto">
            <a:xfrm>
              <a:off x="9351963" y="3384550"/>
              <a:ext cx="109537" cy="85725"/>
            </a:xfrm>
            <a:custGeom>
              <a:avLst/>
              <a:gdLst>
                <a:gd name="T0" fmla="*/ 34 w 42"/>
                <a:gd name="T1" fmla="*/ 14 h 33"/>
                <a:gd name="T2" fmla="*/ 5 w 42"/>
                <a:gd name="T3" fmla="*/ 6 h 33"/>
                <a:gd name="T4" fmla="*/ 25 w 42"/>
                <a:gd name="T5" fmla="*/ 28 h 33"/>
                <a:gd name="T6" fmla="*/ 41 w 42"/>
                <a:gd name="T7" fmla="*/ 25 h 33"/>
                <a:gd name="T8" fmla="*/ 34 w 42"/>
                <a:gd name="T9" fmla="*/ 14 h 33"/>
              </a:gdLst>
              <a:ahLst/>
              <a:cxnLst>
                <a:cxn ang="0">
                  <a:pos x="T0" y="T1"/>
                </a:cxn>
                <a:cxn ang="0">
                  <a:pos x="T2" y="T3"/>
                </a:cxn>
                <a:cxn ang="0">
                  <a:pos x="T4" y="T5"/>
                </a:cxn>
                <a:cxn ang="0">
                  <a:pos x="T6" y="T7"/>
                </a:cxn>
                <a:cxn ang="0">
                  <a:pos x="T8" y="T9"/>
                </a:cxn>
              </a:cxnLst>
              <a:rect l="0" t="0" r="r" b="b"/>
              <a:pathLst>
                <a:path w="42" h="33">
                  <a:moveTo>
                    <a:pt x="34" y="14"/>
                  </a:moveTo>
                  <a:cubicBezTo>
                    <a:pt x="27" y="11"/>
                    <a:pt x="10" y="0"/>
                    <a:pt x="5" y="6"/>
                  </a:cubicBezTo>
                  <a:cubicBezTo>
                    <a:pt x="0" y="12"/>
                    <a:pt x="14" y="23"/>
                    <a:pt x="25" y="28"/>
                  </a:cubicBezTo>
                  <a:cubicBezTo>
                    <a:pt x="36" y="33"/>
                    <a:pt x="42" y="32"/>
                    <a:pt x="41" y="25"/>
                  </a:cubicBezTo>
                  <a:cubicBezTo>
                    <a:pt x="41" y="19"/>
                    <a:pt x="34" y="14"/>
                    <a:pt x="34" y="1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16">
              <a:extLst>
                <a:ext uri="{FF2B5EF4-FFF2-40B4-BE49-F238E27FC236}">
                  <a16:creationId xmlns:a16="http://schemas.microsoft.com/office/drawing/2014/main" id="{1C73AA94-54A1-466D-9708-7B72E40E5F58}"/>
                </a:ext>
              </a:extLst>
            </p:cNvPr>
            <p:cNvSpPr>
              <a:spLocks/>
            </p:cNvSpPr>
            <p:nvPr/>
          </p:nvSpPr>
          <p:spPr bwMode="auto">
            <a:xfrm>
              <a:off x="9348788" y="3395663"/>
              <a:ext cx="109537" cy="74613"/>
            </a:xfrm>
            <a:custGeom>
              <a:avLst/>
              <a:gdLst>
                <a:gd name="T0" fmla="*/ 30 w 42"/>
                <a:gd name="T1" fmla="*/ 20 h 29"/>
                <a:gd name="T2" fmla="*/ 9 w 42"/>
                <a:gd name="T3" fmla="*/ 0 h 29"/>
                <a:gd name="T4" fmla="*/ 6 w 42"/>
                <a:gd name="T5" fmla="*/ 2 h 29"/>
                <a:gd name="T6" fmla="*/ 25 w 42"/>
                <a:gd name="T7" fmla="*/ 24 h 29"/>
                <a:gd name="T8" fmla="*/ 26 w 42"/>
                <a:gd name="T9" fmla="*/ 24 h 29"/>
                <a:gd name="T10" fmla="*/ 30 w 42"/>
                <a:gd name="T11" fmla="*/ 26 h 29"/>
                <a:gd name="T12" fmla="*/ 42 w 42"/>
                <a:gd name="T13" fmla="*/ 23 h 29"/>
                <a:gd name="T14" fmla="*/ 32 w 42"/>
                <a:gd name="T15" fmla="*/ 21 h 29"/>
                <a:gd name="T16" fmla="*/ 30 w 42"/>
                <a:gd name="T17"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0" y="20"/>
                  </a:moveTo>
                  <a:cubicBezTo>
                    <a:pt x="20" y="16"/>
                    <a:pt x="8" y="6"/>
                    <a:pt x="9" y="0"/>
                  </a:cubicBezTo>
                  <a:cubicBezTo>
                    <a:pt x="8" y="1"/>
                    <a:pt x="7" y="1"/>
                    <a:pt x="6" y="2"/>
                  </a:cubicBezTo>
                  <a:cubicBezTo>
                    <a:pt x="0" y="9"/>
                    <a:pt x="20" y="21"/>
                    <a:pt x="25" y="24"/>
                  </a:cubicBezTo>
                  <a:cubicBezTo>
                    <a:pt x="25" y="24"/>
                    <a:pt x="26" y="24"/>
                    <a:pt x="26" y="24"/>
                  </a:cubicBezTo>
                  <a:cubicBezTo>
                    <a:pt x="27" y="25"/>
                    <a:pt x="29" y="25"/>
                    <a:pt x="30" y="26"/>
                  </a:cubicBezTo>
                  <a:cubicBezTo>
                    <a:pt x="37" y="29"/>
                    <a:pt x="42" y="28"/>
                    <a:pt x="42" y="23"/>
                  </a:cubicBezTo>
                  <a:cubicBezTo>
                    <a:pt x="40" y="24"/>
                    <a:pt x="37" y="23"/>
                    <a:pt x="32" y="21"/>
                  </a:cubicBezTo>
                  <a:cubicBezTo>
                    <a:pt x="31" y="21"/>
                    <a:pt x="30" y="21"/>
                    <a:pt x="30"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17">
              <a:extLst>
                <a:ext uri="{FF2B5EF4-FFF2-40B4-BE49-F238E27FC236}">
                  <a16:creationId xmlns:a16="http://schemas.microsoft.com/office/drawing/2014/main" id="{588D556B-7C88-4D42-BA87-FA8B243650AA}"/>
                </a:ext>
              </a:extLst>
            </p:cNvPr>
            <p:cNvSpPr>
              <a:spLocks/>
            </p:cNvSpPr>
            <p:nvPr/>
          </p:nvSpPr>
          <p:spPr bwMode="auto">
            <a:xfrm>
              <a:off x="8064500" y="4297363"/>
              <a:ext cx="684212" cy="1298575"/>
            </a:xfrm>
            <a:custGeom>
              <a:avLst/>
              <a:gdLst>
                <a:gd name="T0" fmla="*/ 23 w 263"/>
                <a:gd name="T1" fmla="*/ 0 h 500"/>
                <a:gd name="T2" fmla="*/ 0 w 263"/>
                <a:gd name="T3" fmla="*/ 498 h 500"/>
                <a:gd name="T4" fmla="*/ 30 w 263"/>
                <a:gd name="T5" fmla="*/ 499 h 500"/>
                <a:gd name="T6" fmla="*/ 155 w 263"/>
                <a:gd name="T7" fmla="*/ 133 h 500"/>
                <a:gd name="T8" fmla="*/ 161 w 263"/>
                <a:gd name="T9" fmla="*/ 500 h 500"/>
                <a:gd name="T10" fmla="*/ 198 w 263"/>
                <a:gd name="T11" fmla="*/ 497 h 500"/>
                <a:gd name="T12" fmla="*/ 260 w 263"/>
                <a:gd name="T13" fmla="*/ 133 h 500"/>
                <a:gd name="T14" fmla="*/ 247 w 263"/>
                <a:gd name="T15" fmla="*/ 7 h 500"/>
                <a:gd name="T16" fmla="*/ 23 w 263"/>
                <a:gd name="T17"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500">
                  <a:moveTo>
                    <a:pt x="23" y="0"/>
                  </a:moveTo>
                  <a:cubicBezTo>
                    <a:pt x="25" y="155"/>
                    <a:pt x="34" y="347"/>
                    <a:pt x="0" y="498"/>
                  </a:cubicBezTo>
                  <a:cubicBezTo>
                    <a:pt x="30" y="499"/>
                    <a:pt x="30" y="499"/>
                    <a:pt x="30" y="499"/>
                  </a:cubicBezTo>
                  <a:cubicBezTo>
                    <a:pt x="75" y="382"/>
                    <a:pt x="136" y="125"/>
                    <a:pt x="155" y="133"/>
                  </a:cubicBezTo>
                  <a:cubicBezTo>
                    <a:pt x="165" y="120"/>
                    <a:pt x="193" y="246"/>
                    <a:pt x="161" y="500"/>
                  </a:cubicBezTo>
                  <a:cubicBezTo>
                    <a:pt x="198" y="497"/>
                    <a:pt x="198" y="497"/>
                    <a:pt x="198" y="497"/>
                  </a:cubicBezTo>
                  <a:cubicBezTo>
                    <a:pt x="198" y="497"/>
                    <a:pt x="257" y="237"/>
                    <a:pt x="260" y="133"/>
                  </a:cubicBezTo>
                  <a:cubicBezTo>
                    <a:pt x="263" y="30"/>
                    <a:pt x="247" y="7"/>
                    <a:pt x="247" y="7"/>
                  </a:cubicBezTo>
                  <a:lnTo>
                    <a:pt x="23"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18">
              <a:extLst>
                <a:ext uri="{FF2B5EF4-FFF2-40B4-BE49-F238E27FC236}">
                  <a16:creationId xmlns:a16="http://schemas.microsoft.com/office/drawing/2014/main" id="{9F3C1B24-91E7-4D9E-86C6-41E7C9C8ED03}"/>
                </a:ext>
              </a:extLst>
            </p:cNvPr>
            <p:cNvSpPr>
              <a:spLocks/>
            </p:cNvSpPr>
            <p:nvPr/>
          </p:nvSpPr>
          <p:spPr bwMode="auto">
            <a:xfrm>
              <a:off x="8447088" y="5567363"/>
              <a:ext cx="317500" cy="111125"/>
            </a:xfrm>
            <a:custGeom>
              <a:avLst/>
              <a:gdLst>
                <a:gd name="T0" fmla="*/ 30 w 122"/>
                <a:gd name="T1" fmla="*/ 0 h 43"/>
                <a:gd name="T2" fmla="*/ 14 w 122"/>
                <a:gd name="T3" fmla="*/ 11 h 43"/>
                <a:gd name="T4" fmla="*/ 8 w 122"/>
                <a:gd name="T5" fmla="*/ 43 h 43"/>
                <a:gd name="T6" fmla="*/ 109 w 122"/>
                <a:gd name="T7" fmla="*/ 41 h 43"/>
                <a:gd name="T8" fmla="*/ 102 w 122"/>
                <a:gd name="T9" fmla="*/ 19 h 43"/>
                <a:gd name="T10" fmla="*/ 30 w 122"/>
                <a:gd name="T11" fmla="*/ 0 h 43"/>
              </a:gdLst>
              <a:ahLst/>
              <a:cxnLst>
                <a:cxn ang="0">
                  <a:pos x="T0" y="T1"/>
                </a:cxn>
                <a:cxn ang="0">
                  <a:pos x="T2" y="T3"/>
                </a:cxn>
                <a:cxn ang="0">
                  <a:pos x="T4" y="T5"/>
                </a:cxn>
                <a:cxn ang="0">
                  <a:pos x="T6" y="T7"/>
                </a:cxn>
                <a:cxn ang="0">
                  <a:pos x="T8" y="T9"/>
                </a:cxn>
                <a:cxn ang="0">
                  <a:pos x="T10" y="T11"/>
                </a:cxn>
              </a:cxnLst>
              <a:rect l="0" t="0" r="r" b="b"/>
              <a:pathLst>
                <a:path w="122" h="43">
                  <a:moveTo>
                    <a:pt x="30" y="0"/>
                  </a:moveTo>
                  <a:cubicBezTo>
                    <a:pt x="25" y="2"/>
                    <a:pt x="19" y="5"/>
                    <a:pt x="14" y="11"/>
                  </a:cubicBezTo>
                  <a:cubicBezTo>
                    <a:pt x="7" y="21"/>
                    <a:pt x="0" y="43"/>
                    <a:pt x="8" y="43"/>
                  </a:cubicBezTo>
                  <a:cubicBezTo>
                    <a:pt x="109" y="41"/>
                    <a:pt x="109" y="41"/>
                    <a:pt x="109" y="41"/>
                  </a:cubicBezTo>
                  <a:cubicBezTo>
                    <a:pt x="109" y="41"/>
                    <a:pt x="122" y="35"/>
                    <a:pt x="102" y="19"/>
                  </a:cubicBezTo>
                  <a:cubicBezTo>
                    <a:pt x="81" y="4"/>
                    <a:pt x="30" y="0"/>
                    <a:pt x="30"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19">
              <a:extLst>
                <a:ext uri="{FF2B5EF4-FFF2-40B4-BE49-F238E27FC236}">
                  <a16:creationId xmlns:a16="http://schemas.microsoft.com/office/drawing/2014/main" id="{FC1B67E3-80BA-4A83-8FBB-6E93C449D5D4}"/>
                </a:ext>
              </a:extLst>
            </p:cNvPr>
            <p:cNvSpPr>
              <a:spLocks/>
            </p:cNvSpPr>
            <p:nvPr/>
          </p:nvSpPr>
          <p:spPr bwMode="auto">
            <a:xfrm>
              <a:off x="8024813" y="5567363"/>
              <a:ext cx="317500" cy="111125"/>
            </a:xfrm>
            <a:custGeom>
              <a:avLst/>
              <a:gdLst>
                <a:gd name="T0" fmla="*/ 31 w 122"/>
                <a:gd name="T1" fmla="*/ 0 h 43"/>
                <a:gd name="T2" fmla="*/ 15 w 122"/>
                <a:gd name="T3" fmla="*/ 11 h 43"/>
                <a:gd name="T4" fmla="*/ 9 w 122"/>
                <a:gd name="T5" fmla="*/ 43 h 43"/>
                <a:gd name="T6" fmla="*/ 110 w 122"/>
                <a:gd name="T7" fmla="*/ 41 h 43"/>
                <a:gd name="T8" fmla="*/ 102 w 122"/>
                <a:gd name="T9" fmla="*/ 19 h 43"/>
                <a:gd name="T10" fmla="*/ 31 w 122"/>
                <a:gd name="T11" fmla="*/ 0 h 43"/>
              </a:gdLst>
              <a:ahLst/>
              <a:cxnLst>
                <a:cxn ang="0">
                  <a:pos x="T0" y="T1"/>
                </a:cxn>
                <a:cxn ang="0">
                  <a:pos x="T2" y="T3"/>
                </a:cxn>
                <a:cxn ang="0">
                  <a:pos x="T4" y="T5"/>
                </a:cxn>
                <a:cxn ang="0">
                  <a:pos x="T6" y="T7"/>
                </a:cxn>
                <a:cxn ang="0">
                  <a:pos x="T8" y="T9"/>
                </a:cxn>
                <a:cxn ang="0">
                  <a:pos x="T10" y="T11"/>
                </a:cxn>
              </a:cxnLst>
              <a:rect l="0" t="0" r="r" b="b"/>
              <a:pathLst>
                <a:path w="122" h="43">
                  <a:moveTo>
                    <a:pt x="31" y="0"/>
                  </a:moveTo>
                  <a:cubicBezTo>
                    <a:pt x="26" y="2"/>
                    <a:pt x="19" y="5"/>
                    <a:pt x="15" y="11"/>
                  </a:cubicBezTo>
                  <a:cubicBezTo>
                    <a:pt x="7" y="21"/>
                    <a:pt x="0" y="43"/>
                    <a:pt x="9" y="43"/>
                  </a:cubicBezTo>
                  <a:cubicBezTo>
                    <a:pt x="110" y="41"/>
                    <a:pt x="110" y="41"/>
                    <a:pt x="110" y="41"/>
                  </a:cubicBezTo>
                  <a:cubicBezTo>
                    <a:pt x="110" y="41"/>
                    <a:pt x="122" y="35"/>
                    <a:pt x="102" y="19"/>
                  </a:cubicBezTo>
                  <a:cubicBezTo>
                    <a:pt x="82" y="4"/>
                    <a:pt x="31" y="0"/>
                    <a:pt x="31"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20">
              <a:extLst>
                <a:ext uri="{FF2B5EF4-FFF2-40B4-BE49-F238E27FC236}">
                  <a16:creationId xmlns:a16="http://schemas.microsoft.com/office/drawing/2014/main" id="{8B8D35B7-27DB-4ACF-8A54-C46F59E8564E}"/>
                </a:ext>
              </a:extLst>
            </p:cNvPr>
            <p:cNvSpPr>
              <a:spLocks/>
            </p:cNvSpPr>
            <p:nvPr/>
          </p:nvSpPr>
          <p:spPr bwMode="auto">
            <a:xfrm>
              <a:off x="8153400" y="3292475"/>
              <a:ext cx="241300" cy="98425"/>
            </a:xfrm>
            <a:custGeom>
              <a:avLst/>
              <a:gdLst>
                <a:gd name="T0" fmla="*/ 93 w 93"/>
                <a:gd name="T1" fmla="*/ 22 h 38"/>
                <a:gd name="T2" fmla="*/ 84 w 93"/>
                <a:gd name="T3" fmla="*/ 0 h 38"/>
                <a:gd name="T4" fmla="*/ 0 w 93"/>
                <a:gd name="T5" fmla="*/ 9 h 38"/>
                <a:gd name="T6" fmla="*/ 0 w 93"/>
                <a:gd name="T7" fmla="*/ 38 h 38"/>
                <a:gd name="T8" fmla="*/ 93 w 93"/>
                <a:gd name="T9" fmla="*/ 22 h 38"/>
              </a:gdLst>
              <a:ahLst/>
              <a:cxnLst>
                <a:cxn ang="0">
                  <a:pos x="T0" y="T1"/>
                </a:cxn>
                <a:cxn ang="0">
                  <a:pos x="T2" y="T3"/>
                </a:cxn>
                <a:cxn ang="0">
                  <a:pos x="T4" y="T5"/>
                </a:cxn>
                <a:cxn ang="0">
                  <a:pos x="T6" y="T7"/>
                </a:cxn>
                <a:cxn ang="0">
                  <a:pos x="T8" y="T9"/>
                </a:cxn>
              </a:cxnLst>
              <a:rect l="0" t="0" r="r" b="b"/>
              <a:pathLst>
                <a:path w="93" h="38">
                  <a:moveTo>
                    <a:pt x="93" y="22"/>
                  </a:moveTo>
                  <a:cubicBezTo>
                    <a:pt x="92" y="18"/>
                    <a:pt x="84" y="0"/>
                    <a:pt x="84" y="0"/>
                  </a:cubicBezTo>
                  <a:cubicBezTo>
                    <a:pt x="0" y="9"/>
                    <a:pt x="0" y="9"/>
                    <a:pt x="0" y="9"/>
                  </a:cubicBezTo>
                  <a:cubicBezTo>
                    <a:pt x="0" y="38"/>
                    <a:pt x="0" y="38"/>
                    <a:pt x="0" y="38"/>
                  </a:cubicBezTo>
                  <a:lnTo>
                    <a:pt x="93" y="22"/>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21">
              <a:extLst>
                <a:ext uri="{FF2B5EF4-FFF2-40B4-BE49-F238E27FC236}">
                  <a16:creationId xmlns:a16="http://schemas.microsoft.com/office/drawing/2014/main" id="{B1B44B3D-BEF7-441F-B79F-D5314813EA3F}"/>
                </a:ext>
              </a:extLst>
            </p:cNvPr>
            <p:cNvSpPr>
              <a:spLocks/>
            </p:cNvSpPr>
            <p:nvPr/>
          </p:nvSpPr>
          <p:spPr bwMode="auto">
            <a:xfrm>
              <a:off x="8456613" y="3351213"/>
              <a:ext cx="919162" cy="527050"/>
            </a:xfrm>
            <a:custGeom>
              <a:avLst/>
              <a:gdLst>
                <a:gd name="T0" fmla="*/ 0 w 353"/>
                <a:gd name="T1" fmla="*/ 75 h 203"/>
                <a:gd name="T2" fmla="*/ 25 w 353"/>
                <a:gd name="T3" fmla="*/ 0 h 203"/>
                <a:gd name="T4" fmla="*/ 194 w 353"/>
                <a:gd name="T5" fmla="*/ 128 h 203"/>
                <a:gd name="T6" fmla="*/ 330 w 353"/>
                <a:gd name="T7" fmla="*/ 25 h 203"/>
                <a:gd name="T8" fmla="*/ 353 w 353"/>
                <a:gd name="T9" fmla="*/ 49 h 203"/>
                <a:gd name="T10" fmla="*/ 185 w 353"/>
                <a:gd name="T11" fmla="*/ 199 h 203"/>
                <a:gd name="T12" fmla="*/ 0 w 353"/>
                <a:gd name="T13" fmla="*/ 75 h 203"/>
              </a:gdLst>
              <a:ahLst/>
              <a:cxnLst>
                <a:cxn ang="0">
                  <a:pos x="T0" y="T1"/>
                </a:cxn>
                <a:cxn ang="0">
                  <a:pos x="T2" y="T3"/>
                </a:cxn>
                <a:cxn ang="0">
                  <a:pos x="T4" y="T5"/>
                </a:cxn>
                <a:cxn ang="0">
                  <a:pos x="T6" y="T7"/>
                </a:cxn>
                <a:cxn ang="0">
                  <a:pos x="T8" y="T9"/>
                </a:cxn>
                <a:cxn ang="0">
                  <a:pos x="T10" y="T11"/>
                </a:cxn>
                <a:cxn ang="0">
                  <a:pos x="T12" y="T13"/>
                </a:cxn>
              </a:cxnLst>
              <a:rect l="0" t="0" r="r" b="b"/>
              <a:pathLst>
                <a:path w="353" h="203">
                  <a:moveTo>
                    <a:pt x="0" y="75"/>
                  </a:moveTo>
                  <a:cubicBezTo>
                    <a:pt x="7" y="56"/>
                    <a:pt x="25" y="0"/>
                    <a:pt x="25" y="0"/>
                  </a:cubicBezTo>
                  <a:cubicBezTo>
                    <a:pt x="25" y="0"/>
                    <a:pt x="187" y="132"/>
                    <a:pt x="194" y="128"/>
                  </a:cubicBezTo>
                  <a:cubicBezTo>
                    <a:pt x="202" y="124"/>
                    <a:pt x="330" y="25"/>
                    <a:pt x="330" y="25"/>
                  </a:cubicBezTo>
                  <a:cubicBezTo>
                    <a:pt x="353" y="49"/>
                    <a:pt x="353" y="49"/>
                    <a:pt x="353" y="49"/>
                  </a:cubicBezTo>
                  <a:cubicBezTo>
                    <a:pt x="353" y="49"/>
                    <a:pt x="194" y="203"/>
                    <a:pt x="185" y="199"/>
                  </a:cubicBezTo>
                  <a:cubicBezTo>
                    <a:pt x="176" y="195"/>
                    <a:pt x="0" y="75"/>
                    <a:pt x="0" y="75"/>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22">
              <a:extLst>
                <a:ext uri="{FF2B5EF4-FFF2-40B4-BE49-F238E27FC236}">
                  <a16:creationId xmlns:a16="http://schemas.microsoft.com/office/drawing/2014/main" id="{05066E3D-039A-4045-9087-C3CC130FF73E}"/>
                </a:ext>
              </a:extLst>
            </p:cNvPr>
            <p:cNvSpPr>
              <a:spLocks/>
            </p:cNvSpPr>
            <p:nvPr/>
          </p:nvSpPr>
          <p:spPr bwMode="auto">
            <a:xfrm>
              <a:off x="7662863" y="3411538"/>
              <a:ext cx="523875" cy="779463"/>
            </a:xfrm>
            <a:custGeom>
              <a:avLst/>
              <a:gdLst>
                <a:gd name="T0" fmla="*/ 180 w 201"/>
                <a:gd name="T1" fmla="*/ 38 h 300"/>
                <a:gd name="T2" fmla="*/ 137 w 201"/>
                <a:gd name="T3" fmla="*/ 0 h 300"/>
                <a:gd name="T4" fmla="*/ 37 w 201"/>
                <a:gd name="T5" fmla="*/ 145 h 300"/>
                <a:gd name="T6" fmla="*/ 29 w 201"/>
                <a:gd name="T7" fmla="*/ 215 h 300"/>
                <a:gd name="T8" fmla="*/ 190 w 201"/>
                <a:gd name="T9" fmla="*/ 300 h 300"/>
                <a:gd name="T10" fmla="*/ 201 w 201"/>
                <a:gd name="T11" fmla="*/ 271 h 300"/>
                <a:gd name="T12" fmla="*/ 82 w 201"/>
                <a:gd name="T13" fmla="*/ 176 h 300"/>
                <a:gd name="T14" fmla="*/ 180 w 201"/>
                <a:gd name="T15" fmla="*/ 38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 h="300">
                  <a:moveTo>
                    <a:pt x="180" y="38"/>
                  </a:moveTo>
                  <a:cubicBezTo>
                    <a:pt x="173" y="32"/>
                    <a:pt x="137" y="0"/>
                    <a:pt x="137" y="0"/>
                  </a:cubicBezTo>
                  <a:cubicBezTo>
                    <a:pt x="137" y="0"/>
                    <a:pt x="54" y="121"/>
                    <a:pt x="37" y="145"/>
                  </a:cubicBezTo>
                  <a:cubicBezTo>
                    <a:pt x="19" y="169"/>
                    <a:pt x="0" y="200"/>
                    <a:pt x="29" y="215"/>
                  </a:cubicBezTo>
                  <a:cubicBezTo>
                    <a:pt x="190" y="300"/>
                    <a:pt x="190" y="300"/>
                    <a:pt x="190" y="300"/>
                  </a:cubicBezTo>
                  <a:cubicBezTo>
                    <a:pt x="201" y="271"/>
                    <a:pt x="201" y="271"/>
                    <a:pt x="201" y="271"/>
                  </a:cubicBezTo>
                  <a:cubicBezTo>
                    <a:pt x="82" y="176"/>
                    <a:pt x="82" y="176"/>
                    <a:pt x="82" y="176"/>
                  </a:cubicBezTo>
                  <a:lnTo>
                    <a:pt x="180" y="38"/>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23">
              <a:extLst>
                <a:ext uri="{FF2B5EF4-FFF2-40B4-BE49-F238E27FC236}">
                  <a16:creationId xmlns:a16="http://schemas.microsoft.com/office/drawing/2014/main" id="{FCDAD473-7097-4C94-9931-D848DD1D5458}"/>
                </a:ext>
              </a:extLst>
            </p:cNvPr>
            <p:cNvSpPr>
              <a:spLocks/>
            </p:cNvSpPr>
            <p:nvPr/>
          </p:nvSpPr>
          <p:spPr bwMode="auto">
            <a:xfrm>
              <a:off x="7840663" y="3570288"/>
              <a:ext cx="309562" cy="617538"/>
            </a:xfrm>
            <a:custGeom>
              <a:avLst/>
              <a:gdLst>
                <a:gd name="T0" fmla="*/ 91 w 119"/>
                <a:gd name="T1" fmla="*/ 223 h 238"/>
                <a:gd name="T2" fmla="*/ 119 w 119"/>
                <a:gd name="T3" fmla="*/ 238 h 238"/>
                <a:gd name="T4" fmla="*/ 119 w 119"/>
                <a:gd name="T5" fmla="*/ 199 h 238"/>
                <a:gd name="T6" fmla="*/ 14 w 119"/>
                <a:gd name="T7" fmla="*/ 115 h 238"/>
                <a:gd name="T8" fmla="*/ 80 w 119"/>
                <a:gd name="T9" fmla="*/ 22 h 238"/>
                <a:gd name="T10" fmla="*/ 72 w 119"/>
                <a:gd name="T11" fmla="*/ 0 h 238"/>
                <a:gd name="T12" fmla="*/ 1 w 119"/>
                <a:gd name="T13" fmla="*/ 115 h 238"/>
                <a:gd name="T14" fmla="*/ 92 w 119"/>
                <a:gd name="T15" fmla="*/ 193 h 238"/>
                <a:gd name="T16" fmla="*/ 91 w 119"/>
                <a:gd name="T17" fmla="*/ 22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38">
                  <a:moveTo>
                    <a:pt x="91" y="223"/>
                  </a:moveTo>
                  <a:cubicBezTo>
                    <a:pt x="119" y="238"/>
                    <a:pt x="119" y="238"/>
                    <a:pt x="119" y="238"/>
                  </a:cubicBezTo>
                  <a:cubicBezTo>
                    <a:pt x="119" y="199"/>
                    <a:pt x="119" y="199"/>
                    <a:pt x="119" y="199"/>
                  </a:cubicBezTo>
                  <a:cubicBezTo>
                    <a:pt x="14" y="115"/>
                    <a:pt x="14" y="115"/>
                    <a:pt x="14" y="115"/>
                  </a:cubicBezTo>
                  <a:cubicBezTo>
                    <a:pt x="80" y="22"/>
                    <a:pt x="80" y="22"/>
                    <a:pt x="80" y="22"/>
                  </a:cubicBezTo>
                  <a:cubicBezTo>
                    <a:pt x="72" y="0"/>
                    <a:pt x="72" y="0"/>
                    <a:pt x="72" y="0"/>
                  </a:cubicBezTo>
                  <a:cubicBezTo>
                    <a:pt x="72" y="0"/>
                    <a:pt x="3" y="106"/>
                    <a:pt x="1" y="115"/>
                  </a:cubicBezTo>
                  <a:cubicBezTo>
                    <a:pt x="0" y="124"/>
                    <a:pt x="92" y="193"/>
                    <a:pt x="92" y="193"/>
                  </a:cubicBezTo>
                  <a:lnTo>
                    <a:pt x="91" y="22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24">
              <a:extLst>
                <a:ext uri="{FF2B5EF4-FFF2-40B4-BE49-F238E27FC236}">
                  <a16:creationId xmlns:a16="http://schemas.microsoft.com/office/drawing/2014/main" id="{7A3C0E6D-A5B2-49D3-B06A-E26A9BEEF080}"/>
                </a:ext>
              </a:extLst>
            </p:cNvPr>
            <p:cNvSpPr>
              <a:spLocks/>
            </p:cNvSpPr>
            <p:nvPr/>
          </p:nvSpPr>
          <p:spPr bwMode="auto">
            <a:xfrm>
              <a:off x="8020050" y="3346450"/>
              <a:ext cx="725487" cy="1187450"/>
            </a:xfrm>
            <a:custGeom>
              <a:avLst/>
              <a:gdLst>
                <a:gd name="T0" fmla="*/ 0 w 279"/>
                <a:gd name="T1" fmla="*/ 25 h 457"/>
                <a:gd name="T2" fmla="*/ 20 w 279"/>
                <a:gd name="T3" fmla="*/ 172 h 457"/>
                <a:gd name="T4" fmla="*/ 29 w 279"/>
                <a:gd name="T5" fmla="*/ 333 h 457"/>
                <a:gd name="T6" fmla="*/ 32 w 279"/>
                <a:gd name="T7" fmla="*/ 388 h 457"/>
                <a:gd name="T8" fmla="*/ 276 w 279"/>
                <a:gd name="T9" fmla="*/ 360 h 457"/>
                <a:gd name="T10" fmla="*/ 256 w 279"/>
                <a:gd name="T11" fmla="*/ 182 h 457"/>
                <a:gd name="T12" fmla="*/ 193 w 279"/>
                <a:gd name="T13" fmla="*/ 2 h 457"/>
                <a:gd name="T14" fmla="*/ 0 w 279"/>
                <a:gd name="T15" fmla="*/ 2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457">
                  <a:moveTo>
                    <a:pt x="0" y="25"/>
                  </a:moveTo>
                  <a:cubicBezTo>
                    <a:pt x="0" y="25"/>
                    <a:pt x="14" y="137"/>
                    <a:pt x="20" y="172"/>
                  </a:cubicBezTo>
                  <a:cubicBezTo>
                    <a:pt x="27" y="208"/>
                    <a:pt x="27" y="295"/>
                    <a:pt x="29" y="333"/>
                  </a:cubicBezTo>
                  <a:cubicBezTo>
                    <a:pt x="31" y="371"/>
                    <a:pt x="32" y="388"/>
                    <a:pt x="32" y="388"/>
                  </a:cubicBezTo>
                  <a:cubicBezTo>
                    <a:pt x="20" y="402"/>
                    <a:pt x="279" y="457"/>
                    <a:pt x="276" y="360"/>
                  </a:cubicBezTo>
                  <a:cubicBezTo>
                    <a:pt x="275" y="328"/>
                    <a:pt x="271" y="255"/>
                    <a:pt x="256" y="182"/>
                  </a:cubicBezTo>
                  <a:cubicBezTo>
                    <a:pt x="236" y="85"/>
                    <a:pt x="193" y="2"/>
                    <a:pt x="193" y="2"/>
                  </a:cubicBezTo>
                  <a:cubicBezTo>
                    <a:pt x="103" y="0"/>
                    <a:pt x="89" y="0"/>
                    <a:pt x="0" y="25"/>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25">
              <a:extLst>
                <a:ext uri="{FF2B5EF4-FFF2-40B4-BE49-F238E27FC236}">
                  <a16:creationId xmlns:a16="http://schemas.microsoft.com/office/drawing/2014/main" id="{B0378C71-8A7B-42F2-BF7D-38F445EB246F}"/>
                </a:ext>
              </a:extLst>
            </p:cNvPr>
            <p:cNvSpPr>
              <a:spLocks/>
            </p:cNvSpPr>
            <p:nvPr/>
          </p:nvSpPr>
          <p:spPr bwMode="auto">
            <a:xfrm>
              <a:off x="8108950" y="3228975"/>
              <a:ext cx="314325" cy="223838"/>
            </a:xfrm>
            <a:custGeom>
              <a:avLst/>
              <a:gdLst>
                <a:gd name="T0" fmla="*/ 28 w 121"/>
                <a:gd name="T1" fmla="*/ 0 h 86"/>
                <a:gd name="T2" fmla="*/ 11 w 121"/>
                <a:gd name="T3" fmla="*/ 58 h 86"/>
                <a:gd name="T4" fmla="*/ 121 w 121"/>
                <a:gd name="T5" fmla="*/ 46 h 86"/>
                <a:gd name="T6" fmla="*/ 80 w 121"/>
                <a:gd name="T7" fmla="*/ 3 h 86"/>
                <a:gd name="T8" fmla="*/ 28 w 121"/>
                <a:gd name="T9" fmla="*/ 0 h 86"/>
              </a:gdLst>
              <a:ahLst/>
              <a:cxnLst>
                <a:cxn ang="0">
                  <a:pos x="T0" y="T1"/>
                </a:cxn>
                <a:cxn ang="0">
                  <a:pos x="T2" y="T3"/>
                </a:cxn>
                <a:cxn ang="0">
                  <a:pos x="T4" y="T5"/>
                </a:cxn>
                <a:cxn ang="0">
                  <a:pos x="T6" y="T7"/>
                </a:cxn>
                <a:cxn ang="0">
                  <a:pos x="T8" y="T9"/>
                </a:cxn>
              </a:cxnLst>
              <a:rect l="0" t="0" r="r" b="b"/>
              <a:pathLst>
                <a:path w="121" h="86">
                  <a:moveTo>
                    <a:pt x="28" y="0"/>
                  </a:moveTo>
                  <a:cubicBezTo>
                    <a:pt x="48" y="50"/>
                    <a:pt x="19" y="48"/>
                    <a:pt x="11" y="58"/>
                  </a:cubicBezTo>
                  <a:cubicBezTo>
                    <a:pt x="0" y="71"/>
                    <a:pt x="99" y="86"/>
                    <a:pt x="121" y="46"/>
                  </a:cubicBezTo>
                  <a:cubicBezTo>
                    <a:pt x="93" y="49"/>
                    <a:pt x="73" y="25"/>
                    <a:pt x="80" y="3"/>
                  </a:cubicBezTo>
                  <a:lnTo>
                    <a:pt x="28" y="0"/>
                  </a:ln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26">
              <a:extLst>
                <a:ext uri="{FF2B5EF4-FFF2-40B4-BE49-F238E27FC236}">
                  <a16:creationId xmlns:a16="http://schemas.microsoft.com/office/drawing/2014/main" id="{6FCC0A0D-438E-4C1C-BBD6-9F7062306B17}"/>
                </a:ext>
              </a:extLst>
            </p:cNvPr>
            <p:cNvSpPr>
              <a:spLocks/>
            </p:cNvSpPr>
            <p:nvPr/>
          </p:nvSpPr>
          <p:spPr bwMode="auto">
            <a:xfrm>
              <a:off x="7767638" y="3060700"/>
              <a:ext cx="280987" cy="220663"/>
            </a:xfrm>
            <a:custGeom>
              <a:avLst/>
              <a:gdLst>
                <a:gd name="T0" fmla="*/ 0 w 108"/>
                <a:gd name="T1" fmla="*/ 0 h 85"/>
                <a:gd name="T2" fmla="*/ 17 w 108"/>
                <a:gd name="T3" fmla="*/ 45 h 85"/>
                <a:gd name="T4" fmla="*/ 41 w 108"/>
                <a:gd name="T5" fmla="*/ 72 h 85"/>
                <a:gd name="T6" fmla="*/ 39 w 108"/>
                <a:gd name="T7" fmla="*/ 63 h 85"/>
                <a:gd name="T8" fmla="*/ 73 w 108"/>
                <a:gd name="T9" fmla="*/ 79 h 85"/>
                <a:gd name="T10" fmla="*/ 105 w 108"/>
                <a:gd name="T11" fmla="*/ 81 h 85"/>
                <a:gd name="T12" fmla="*/ 40 w 108"/>
                <a:gd name="T13" fmla="*/ 5 h 85"/>
                <a:gd name="T14" fmla="*/ 0 w 108"/>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85">
                  <a:moveTo>
                    <a:pt x="0" y="0"/>
                  </a:moveTo>
                  <a:cubicBezTo>
                    <a:pt x="1" y="2"/>
                    <a:pt x="5" y="23"/>
                    <a:pt x="17" y="45"/>
                  </a:cubicBezTo>
                  <a:cubicBezTo>
                    <a:pt x="29" y="68"/>
                    <a:pt x="41" y="75"/>
                    <a:pt x="41" y="72"/>
                  </a:cubicBezTo>
                  <a:cubicBezTo>
                    <a:pt x="40" y="70"/>
                    <a:pt x="38" y="61"/>
                    <a:pt x="39" y="63"/>
                  </a:cubicBezTo>
                  <a:cubicBezTo>
                    <a:pt x="41" y="64"/>
                    <a:pt x="47" y="73"/>
                    <a:pt x="73" y="79"/>
                  </a:cubicBezTo>
                  <a:cubicBezTo>
                    <a:pt x="98" y="85"/>
                    <a:pt x="108" y="82"/>
                    <a:pt x="105" y="81"/>
                  </a:cubicBezTo>
                  <a:cubicBezTo>
                    <a:pt x="102" y="80"/>
                    <a:pt x="40" y="5"/>
                    <a:pt x="40" y="5"/>
                  </a:cubicBezTo>
                  <a:lnTo>
                    <a:pt x="0"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27">
              <a:extLst>
                <a:ext uri="{FF2B5EF4-FFF2-40B4-BE49-F238E27FC236}">
                  <a16:creationId xmlns:a16="http://schemas.microsoft.com/office/drawing/2014/main" id="{31EF07B4-AA92-4DA0-97A1-97CE5922A95D}"/>
                </a:ext>
              </a:extLst>
            </p:cNvPr>
            <p:cNvSpPr>
              <a:spLocks/>
            </p:cNvSpPr>
            <p:nvPr/>
          </p:nvSpPr>
          <p:spPr bwMode="auto">
            <a:xfrm>
              <a:off x="8404225" y="2468563"/>
              <a:ext cx="187325" cy="330200"/>
            </a:xfrm>
            <a:custGeom>
              <a:avLst/>
              <a:gdLst>
                <a:gd name="T0" fmla="*/ 25 w 72"/>
                <a:gd name="T1" fmla="*/ 0 h 127"/>
                <a:gd name="T2" fmla="*/ 64 w 72"/>
                <a:gd name="T3" fmla="*/ 53 h 127"/>
                <a:gd name="T4" fmla="*/ 54 w 72"/>
                <a:gd name="T5" fmla="*/ 125 h 127"/>
                <a:gd name="T6" fmla="*/ 0 w 72"/>
                <a:gd name="T7" fmla="*/ 13 h 127"/>
                <a:gd name="T8" fmla="*/ 25 w 72"/>
                <a:gd name="T9" fmla="*/ 0 h 127"/>
              </a:gdLst>
              <a:ahLst/>
              <a:cxnLst>
                <a:cxn ang="0">
                  <a:pos x="T0" y="T1"/>
                </a:cxn>
                <a:cxn ang="0">
                  <a:pos x="T2" y="T3"/>
                </a:cxn>
                <a:cxn ang="0">
                  <a:pos x="T4" y="T5"/>
                </a:cxn>
                <a:cxn ang="0">
                  <a:pos x="T6" y="T7"/>
                </a:cxn>
                <a:cxn ang="0">
                  <a:pos x="T8" y="T9"/>
                </a:cxn>
              </a:cxnLst>
              <a:rect l="0" t="0" r="r" b="b"/>
              <a:pathLst>
                <a:path w="72" h="127">
                  <a:moveTo>
                    <a:pt x="25" y="0"/>
                  </a:moveTo>
                  <a:cubicBezTo>
                    <a:pt x="27" y="2"/>
                    <a:pt x="57" y="27"/>
                    <a:pt x="64" y="53"/>
                  </a:cubicBezTo>
                  <a:cubicBezTo>
                    <a:pt x="72" y="79"/>
                    <a:pt x="54" y="127"/>
                    <a:pt x="54" y="125"/>
                  </a:cubicBezTo>
                  <a:cubicBezTo>
                    <a:pt x="54" y="122"/>
                    <a:pt x="0" y="13"/>
                    <a:pt x="0" y="13"/>
                  </a:cubicBezTo>
                  <a:lnTo>
                    <a:pt x="25"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28">
              <a:extLst>
                <a:ext uri="{FF2B5EF4-FFF2-40B4-BE49-F238E27FC236}">
                  <a16:creationId xmlns:a16="http://schemas.microsoft.com/office/drawing/2014/main" id="{867AA23C-1726-49D6-AFF1-30104EBEF1BF}"/>
                </a:ext>
              </a:extLst>
            </p:cNvPr>
            <p:cNvSpPr>
              <a:spLocks/>
            </p:cNvSpPr>
            <p:nvPr/>
          </p:nvSpPr>
          <p:spPr bwMode="auto">
            <a:xfrm>
              <a:off x="7650163" y="2447925"/>
              <a:ext cx="960437" cy="895350"/>
            </a:xfrm>
            <a:custGeom>
              <a:avLst/>
              <a:gdLst>
                <a:gd name="T0" fmla="*/ 0 w 369"/>
                <a:gd name="T1" fmla="*/ 130 h 345"/>
                <a:gd name="T2" fmla="*/ 46 w 369"/>
                <a:gd name="T3" fmla="*/ 254 h 345"/>
                <a:gd name="T4" fmla="*/ 78 w 369"/>
                <a:gd name="T5" fmla="*/ 261 h 345"/>
                <a:gd name="T6" fmla="*/ 106 w 369"/>
                <a:gd name="T7" fmla="*/ 302 h 345"/>
                <a:gd name="T8" fmla="*/ 341 w 369"/>
                <a:gd name="T9" fmla="*/ 268 h 345"/>
                <a:gd name="T10" fmla="*/ 360 w 369"/>
                <a:gd name="T11" fmla="*/ 168 h 345"/>
                <a:gd name="T12" fmla="*/ 344 w 369"/>
                <a:gd name="T13" fmla="*/ 133 h 345"/>
                <a:gd name="T14" fmla="*/ 335 w 369"/>
                <a:gd name="T15" fmla="*/ 62 h 345"/>
                <a:gd name="T16" fmla="*/ 279 w 369"/>
                <a:gd name="T17" fmla="*/ 10 h 345"/>
                <a:gd name="T18" fmla="*/ 46 w 369"/>
                <a:gd name="T19" fmla="*/ 53 h 345"/>
                <a:gd name="T20" fmla="*/ 0 w 369"/>
                <a:gd name="T21" fmla="*/ 13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45">
                  <a:moveTo>
                    <a:pt x="0" y="130"/>
                  </a:moveTo>
                  <a:cubicBezTo>
                    <a:pt x="0" y="130"/>
                    <a:pt x="36" y="239"/>
                    <a:pt x="46" y="254"/>
                  </a:cubicBezTo>
                  <a:cubicBezTo>
                    <a:pt x="55" y="269"/>
                    <a:pt x="78" y="261"/>
                    <a:pt x="78" y="261"/>
                  </a:cubicBezTo>
                  <a:cubicBezTo>
                    <a:pt x="78" y="261"/>
                    <a:pt x="82" y="288"/>
                    <a:pt x="106" y="302"/>
                  </a:cubicBezTo>
                  <a:cubicBezTo>
                    <a:pt x="180" y="345"/>
                    <a:pt x="281" y="333"/>
                    <a:pt x="341" y="268"/>
                  </a:cubicBezTo>
                  <a:cubicBezTo>
                    <a:pt x="366" y="240"/>
                    <a:pt x="369" y="194"/>
                    <a:pt x="360" y="168"/>
                  </a:cubicBezTo>
                  <a:cubicBezTo>
                    <a:pt x="351" y="142"/>
                    <a:pt x="344" y="133"/>
                    <a:pt x="344" y="133"/>
                  </a:cubicBezTo>
                  <a:cubicBezTo>
                    <a:pt x="344" y="133"/>
                    <a:pt x="346" y="89"/>
                    <a:pt x="335" y="62"/>
                  </a:cubicBezTo>
                  <a:cubicBezTo>
                    <a:pt x="325" y="35"/>
                    <a:pt x="315" y="20"/>
                    <a:pt x="279" y="10"/>
                  </a:cubicBezTo>
                  <a:cubicBezTo>
                    <a:pt x="243" y="0"/>
                    <a:pt x="90" y="23"/>
                    <a:pt x="46" y="53"/>
                  </a:cubicBezTo>
                  <a:cubicBezTo>
                    <a:pt x="3" y="83"/>
                    <a:pt x="0" y="130"/>
                    <a:pt x="0" y="130"/>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29">
              <a:extLst>
                <a:ext uri="{FF2B5EF4-FFF2-40B4-BE49-F238E27FC236}">
                  <a16:creationId xmlns:a16="http://schemas.microsoft.com/office/drawing/2014/main" id="{49CFD9FA-CDEC-4F56-89A0-A32BAED61F05}"/>
                </a:ext>
              </a:extLst>
            </p:cNvPr>
            <p:cNvSpPr>
              <a:spLocks/>
            </p:cNvSpPr>
            <p:nvPr/>
          </p:nvSpPr>
          <p:spPr bwMode="auto">
            <a:xfrm>
              <a:off x="8334375" y="2722563"/>
              <a:ext cx="193675" cy="88900"/>
            </a:xfrm>
            <a:custGeom>
              <a:avLst/>
              <a:gdLst>
                <a:gd name="T0" fmla="*/ 0 w 74"/>
                <a:gd name="T1" fmla="*/ 31 h 34"/>
                <a:gd name="T2" fmla="*/ 34 w 74"/>
                <a:gd name="T3" fmla="*/ 6 h 34"/>
                <a:gd name="T4" fmla="*/ 71 w 74"/>
                <a:gd name="T5" fmla="*/ 14 h 34"/>
                <a:gd name="T6" fmla="*/ 0 w 74"/>
                <a:gd name="T7" fmla="*/ 31 h 34"/>
              </a:gdLst>
              <a:ahLst/>
              <a:cxnLst>
                <a:cxn ang="0">
                  <a:pos x="T0" y="T1"/>
                </a:cxn>
                <a:cxn ang="0">
                  <a:pos x="T2" y="T3"/>
                </a:cxn>
                <a:cxn ang="0">
                  <a:pos x="T4" y="T5"/>
                </a:cxn>
                <a:cxn ang="0">
                  <a:pos x="T6" y="T7"/>
                </a:cxn>
              </a:cxnLst>
              <a:rect l="0" t="0" r="r" b="b"/>
              <a:pathLst>
                <a:path w="74" h="34">
                  <a:moveTo>
                    <a:pt x="0" y="31"/>
                  </a:moveTo>
                  <a:cubicBezTo>
                    <a:pt x="1" y="23"/>
                    <a:pt x="13" y="12"/>
                    <a:pt x="34" y="6"/>
                  </a:cubicBezTo>
                  <a:cubicBezTo>
                    <a:pt x="55" y="0"/>
                    <a:pt x="74" y="5"/>
                    <a:pt x="71" y="14"/>
                  </a:cubicBezTo>
                  <a:cubicBezTo>
                    <a:pt x="31" y="16"/>
                    <a:pt x="0" y="34"/>
                    <a:pt x="0" y="3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30">
              <a:extLst>
                <a:ext uri="{FF2B5EF4-FFF2-40B4-BE49-F238E27FC236}">
                  <a16:creationId xmlns:a16="http://schemas.microsoft.com/office/drawing/2014/main" id="{39C35007-A324-4379-886F-82AE25D466CE}"/>
                </a:ext>
              </a:extLst>
            </p:cNvPr>
            <p:cNvSpPr>
              <a:spLocks/>
            </p:cNvSpPr>
            <p:nvPr/>
          </p:nvSpPr>
          <p:spPr bwMode="auto">
            <a:xfrm>
              <a:off x="7466013" y="2174875"/>
              <a:ext cx="1225550" cy="960438"/>
            </a:xfrm>
            <a:custGeom>
              <a:avLst/>
              <a:gdLst>
                <a:gd name="T0" fmla="*/ 157 w 471"/>
                <a:gd name="T1" fmla="*/ 272 h 370"/>
                <a:gd name="T2" fmla="*/ 171 w 471"/>
                <a:gd name="T3" fmla="*/ 324 h 370"/>
                <a:gd name="T4" fmla="*/ 159 w 471"/>
                <a:gd name="T5" fmla="*/ 322 h 370"/>
                <a:gd name="T6" fmla="*/ 133 w 471"/>
                <a:gd name="T7" fmla="*/ 299 h 370"/>
                <a:gd name="T8" fmla="*/ 96 w 471"/>
                <a:gd name="T9" fmla="*/ 317 h 370"/>
                <a:gd name="T10" fmla="*/ 131 w 471"/>
                <a:gd name="T11" fmla="*/ 370 h 370"/>
                <a:gd name="T12" fmla="*/ 64 w 471"/>
                <a:gd name="T13" fmla="*/ 213 h 370"/>
                <a:gd name="T14" fmla="*/ 339 w 471"/>
                <a:gd name="T15" fmla="*/ 47 h 370"/>
                <a:gd name="T16" fmla="*/ 334 w 471"/>
                <a:gd name="T17" fmla="*/ 69 h 370"/>
                <a:gd name="T18" fmla="*/ 413 w 471"/>
                <a:gd name="T19" fmla="*/ 0 h 370"/>
                <a:gd name="T20" fmla="*/ 381 w 471"/>
                <a:gd name="T21" fmla="*/ 189 h 370"/>
                <a:gd name="T22" fmla="*/ 401 w 471"/>
                <a:gd name="T23" fmla="*/ 184 h 370"/>
                <a:gd name="T24" fmla="*/ 160 w 471"/>
                <a:gd name="T25" fmla="*/ 244 h 370"/>
                <a:gd name="T26" fmla="*/ 157 w 471"/>
                <a:gd name="T27" fmla="*/ 27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370">
                  <a:moveTo>
                    <a:pt x="157" y="272"/>
                  </a:moveTo>
                  <a:cubicBezTo>
                    <a:pt x="157" y="274"/>
                    <a:pt x="169" y="305"/>
                    <a:pt x="171" y="324"/>
                  </a:cubicBezTo>
                  <a:cubicBezTo>
                    <a:pt x="173" y="336"/>
                    <a:pt x="160" y="321"/>
                    <a:pt x="159" y="322"/>
                  </a:cubicBezTo>
                  <a:cubicBezTo>
                    <a:pt x="156" y="322"/>
                    <a:pt x="133" y="299"/>
                    <a:pt x="133" y="299"/>
                  </a:cubicBezTo>
                  <a:cubicBezTo>
                    <a:pt x="133" y="299"/>
                    <a:pt x="104" y="296"/>
                    <a:pt x="96" y="317"/>
                  </a:cubicBezTo>
                  <a:cubicBezTo>
                    <a:pt x="87" y="338"/>
                    <a:pt x="131" y="370"/>
                    <a:pt x="131" y="370"/>
                  </a:cubicBezTo>
                  <a:cubicBezTo>
                    <a:pt x="98" y="369"/>
                    <a:pt x="0" y="254"/>
                    <a:pt x="64" y="213"/>
                  </a:cubicBezTo>
                  <a:cubicBezTo>
                    <a:pt x="92" y="13"/>
                    <a:pt x="274" y="118"/>
                    <a:pt x="339" y="47"/>
                  </a:cubicBezTo>
                  <a:cubicBezTo>
                    <a:pt x="339" y="62"/>
                    <a:pt x="331" y="70"/>
                    <a:pt x="334" y="69"/>
                  </a:cubicBezTo>
                  <a:cubicBezTo>
                    <a:pt x="349" y="62"/>
                    <a:pt x="374" y="55"/>
                    <a:pt x="413" y="0"/>
                  </a:cubicBezTo>
                  <a:cubicBezTo>
                    <a:pt x="471" y="139"/>
                    <a:pt x="371" y="190"/>
                    <a:pt x="381" y="189"/>
                  </a:cubicBezTo>
                  <a:cubicBezTo>
                    <a:pt x="390" y="188"/>
                    <a:pt x="401" y="184"/>
                    <a:pt x="401" y="184"/>
                  </a:cubicBezTo>
                  <a:cubicBezTo>
                    <a:pt x="387" y="245"/>
                    <a:pt x="203" y="243"/>
                    <a:pt x="160" y="244"/>
                  </a:cubicBezTo>
                  <a:lnTo>
                    <a:pt x="157" y="272"/>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31">
              <a:extLst>
                <a:ext uri="{FF2B5EF4-FFF2-40B4-BE49-F238E27FC236}">
                  <a16:creationId xmlns:a16="http://schemas.microsoft.com/office/drawing/2014/main" id="{C7AD25A1-37BB-46DC-83CD-154D2931AF43}"/>
                </a:ext>
              </a:extLst>
            </p:cNvPr>
            <p:cNvSpPr>
              <a:spLocks/>
            </p:cNvSpPr>
            <p:nvPr/>
          </p:nvSpPr>
          <p:spPr bwMode="auto">
            <a:xfrm>
              <a:off x="7673975" y="2870200"/>
              <a:ext cx="227012" cy="280988"/>
            </a:xfrm>
            <a:custGeom>
              <a:avLst/>
              <a:gdLst>
                <a:gd name="T0" fmla="*/ 9 w 87"/>
                <a:gd name="T1" fmla="*/ 44 h 108"/>
                <a:gd name="T2" fmla="*/ 26 w 87"/>
                <a:gd name="T3" fmla="*/ 84 h 108"/>
                <a:gd name="T4" fmla="*/ 64 w 87"/>
                <a:gd name="T5" fmla="*/ 106 h 108"/>
                <a:gd name="T6" fmla="*/ 85 w 87"/>
                <a:gd name="T7" fmla="*/ 72 h 108"/>
                <a:gd name="T8" fmla="*/ 9 w 87"/>
                <a:gd name="T9" fmla="*/ 44 h 108"/>
              </a:gdLst>
              <a:ahLst/>
              <a:cxnLst>
                <a:cxn ang="0">
                  <a:pos x="T0" y="T1"/>
                </a:cxn>
                <a:cxn ang="0">
                  <a:pos x="T2" y="T3"/>
                </a:cxn>
                <a:cxn ang="0">
                  <a:pos x="T4" y="T5"/>
                </a:cxn>
                <a:cxn ang="0">
                  <a:pos x="T6" y="T7"/>
                </a:cxn>
                <a:cxn ang="0">
                  <a:pos x="T8" y="T9"/>
                </a:cxn>
              </a:cxnLst>
              <a:rect l="0" t="0" r="r" b="b"/>
              <a:pathLst>
                <a:path w="87" h="108">
                  <a:moveTo>
                    <a:pt x="9" y="44"/>
                  </a:moveTo>
                  <a:cubicBezTo>
                    <a:pt x="0" y="58"/>
                    <a:pt x="14" y="72"/>
                    <a:pt x="26" y="84"/>
                  </a:cubicBezTo>
                  <a:cubicBezTo>
                    <a:pt x="38" y="96"/>
                    <a:pt x="45" y="108"/>
                    <a:pt x="64" y="106"/>
                  </a:cubicBezTo>
                  <a:cubicBezTo>
                    <a:pt x="81" y="104"/>
                    <a:pt x="87" y="87"/>
                    <a:pt x="85" y="72"/>
                  </a:cubicBezTo>
                  <a:cubicBezTo>
                    <a:pt x="80" y="39"/>
                    <a:pt x="37" y="0"/>
                    <a:pt x="9" y="4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32">
              <a:extLst>
                <a:ext uri="{FF2B5EF4-FFF2-40B4-BE49-F238E27FC236}">
                  <a16:creationId xmlns:a16="http://schemas.microsoft.com/office/drawing/2014/main" id="{4C3D0B21-E3F0-433D-9D40-69FBAC9409BE}"/>
                </a:ext>
              </a:extLst>
            </p:cNvPr>
            <p:cNvSpPr>
              <a:spLocks/>
            </p:cNvSpPr>
            <p:nvPr/>
          </p:nvSpPr>
          <p:spPr bwMode="auto">
            <a:xfrm>
              <a:off x="7713663" y="2959100"/>
              <a:ext cx="160337" cy="195263"/>
            </a:xfrm>
            <a:custGeom>
              <a:avLst/>
              <a:gdLst>
                <a:gd name="T0" fmla="*/ 2 w 62"/>
                <a:gd name="T1" fmla="*/ 19 h 75"/>
                <a:gd name="T2" fmla="*/ 59 w 62"/>
                <a:gd name="T3" fmla="*/ 42 h 75"/>
                <a:gd name="T4" fmla="*/ 49 w 62"/>
                <a:gd name="T5" fmla="*/ 29 h 75"/>
                <a:gd name="T6" fmla="*/ 46 w 62"/>
                <a:gd name="T7" fmla="*/ 14 h 75"/>
                <a:gd name="T8" fmla="*/ 31 w 62"/>
                <a:gd name="T9" fmla="*/ 3 h 75"/>
                <a:gd name="T10" fmla="*/ 2 w 62"/>
                <a:gd name="T11" fmla="*/ 19 h 75"/>
              </a:gdLst>
              <a:ahLst/>
              <a:cxnLst>
                <a:cxn ang="0">
                  <a:pos x="T0" y="T1"/>
                </a:cxn>
                <a:cxn ang="0">
                  <a:pos x="T2" y="T3"/>
                </a:cxn>
                <a:cxn ang="0">
                  <a:pos x="T4" y="T5"/>
                </a:cxn>
                <a:cxn ang="0">
                  <a:pos x="T6" y="T7"/>
                </a:cxn>
                <a:cxn ang="0">
                  <a:pos x="T8" y="T9"/>
                </a:cxn>
                <a:cxn ang="0">
                  <a:pos x="T10" y="T11"/>
                </a:cxn>
              </a:cxnLst>
              <a:rect l="0" t="0" r="r" b="b"/>
              <a:pathLst>
                <a:path w="62" h="75">
                  <a:moveTo>
                    <a:pt x="2" y="19"/>
                  </a:moveTo>
                  <a:cubicBezTo>
                    <a:pt x="0" y="49"/>
                    <a:pt x="62" y="75"/>
                    <a:pt x="59" y="42"/>
                  </a:cubicBezTo>
                  <a:cubicBezTo>
                    <a:pt x="58" y="29"/>
                    <a:pt x="57" y="36"/>
                    <a:pt x="49" y="29"/>
                  </a:cubicBezTo>
                  <a:cubicBezTo>
                    <a:pt x="40" y="22"/>
                    <a:pt x="46" y="21"/>
                    <a:pt x="46" y="14"/>
                  </a:cubicBezTo>
                  <a:cubicBezTo>
                    <a:pt x="45" y="8"/>
                    <a:pt x="35" y="4"/>
                    <a:pt x="31" y="3"/>
                  </a:cubicBezTo>
                  <a:cubicBezTo>
                    <a:pt x="19" y="0"/>
                    <a:pt x="3" y="3"/>
                    <a:pt x="2" y="19"/>
                  </a:cubicBezTo>
                  <a:close/>
                </a:path>
              </a:pathLst>
            </a:custGeom>
            <a:solidFill>
              <a:srgbClr val="E8B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33">
              <a:extLst>
                <a:ext uri="{FF2B5EF4-FFF2-40B4-BE49-F238E27FC236}">
                  <a16:creationId xmlns:a16="http://schemas.microsoft.com/office/drawing/2014/main" id="{8F64D570-516A-4802-ADED-67567E42C5AE}"/>
                </a:ext>
              </a:extLst>
            </p:cNvPr>
            <p:cNvSpPr>
              <a:spLocks/>
            </p:cNvSpPr>
            <p:nvPr/>
          </p:nvSpPr>
          <p:spPr bwMode="auto">
            <a:xfrm>
              <a:off x="8186738" y="3041650"/>
              <a:ext cx="241300" cy="146050"/>
            </a:xfrm>
            <a:custGeom>
              <a:avLst/>
              <a:gdLst>
                <a:gd name="T0" fmla="*/ 89 w 93"/>
                <a:gd name="T1" fmla="*/ 0 h 56"/>
                <a:gd name="T2" fmla="*/ 60 w 93"/>
                <a:gd name="T3" fmla="*/ 49 h 56"/>
                <a:gd name="T4" fmla="*/ 0 w 93"/>
                <a:gd name="T5" fmla="*/ 25 h 56"/>
                <a:gd name="T6" fmla="*/ 89 w 93"/>
                <a:gd name="T7" fmla="*/ 0 h 56"/>
              </a:gdLst>
              <a:ahLst/>
              <a:cxnLst>
                <a:cxn ang="0">
                  <a:pos x="T0" y="T1"/>
                </a:cxn>
                <a:cxn ang="0">
                  <a:pos x="T2" y="T3"/>
                </a:cxn>
                <a:cxn ang="0">
                  <a:pos x="T4" y="T5"/>
                </a:cxn>
                <a:cxn ang="0">
                  <a:pos x="T6" y="T7"/>
                </a:cxn>
              </a:cxnLst>
              <a:rect l="0" t="0" r="r" b="b"/>
              <a:pathLst>
                <a:path w="93" h="56">
                  <a:moveTo>
                    <a:pt x="89" y="0"/>
                  </a:moveTo>
                  <a:cubicBezTo>
                    <a:pt x="89" y="3"/>
                    <a:pt x="93" y="42"/>
                    <a:pt x="60" y="49"/>
                  </a:cubicBezTo>
                  <a:cubicBezTo>
                    <a:pt x="27" y="56"/>
                    <a:pt x="0" y="25"/>
                    <a:pt x="0" y="25"/>
                  </a:cubicBezTo>
                  <a:cubicBezTo>
                    <a:pt x="24" y="31"/>
                    <a:pt x="75" y="18"/>
                    <a:pt x="89" y="0"/>
                  </a:cubicBezTo>
                  <a:close/>
                </a:path>
              </a:pathLst>
            </a:custGeom>
            <a:solidFill>
              <a:srgbClr val="A156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Oval 34">
              <a:extLst>
                <a:ext uri="{FF2B5EF4-FFF2-40B4-BE49-F238E27FC236}">
                  <a16:creationId xmlns:a16="http://schemas.microsoft.com/office/drawing/2014/main" id="{87D1059B-4B1C-480C-920D-07EED201EEF1}"/>
                </a:ext>
              </a:extLst>
            </p:cNvPr>
            <p:cNvSpPr>
              <a:spLocks noChangeArrowheads="1"/>
            </p:cNvSpPr>
            <p:nvPr/>
          </p:nvSpPr>
          <p:spPr bwMode="auto">
            <a:xfrm>
              <a:off x="8105775" y="2878138"/>
              <a:ext cx="65087" cy="109538"/>
            </a:xfrm>
            <a:prstGeom prst="ellipse">
              <a:avLst/>
            </a:pr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Oval 35">
              <a:extLst>
                <a:ext uri="{FF2B5EF4-FFF2-40B4-BE49-F238E27FC236}">
                  <a16:creationId xmlns:a16="http://schemas.microsoft.com/office/drawing/2014/main" id="{B7EFDE10-5081-4EB3-B3D5-8D2303CF60C0}"/>
                </a:ext>
              </a:extLst>
            </p:cNvPr>
            <p:cNvSpPr>
              <a:spLocks noChangeArrowheads="1"/>
            </p:cNvSpPr>
            <p:nvPr/>
          </p:nvSpPr>
          <p:spPr bwMode="auto">
            <a:xfrm>
              <a:off x="8418513" y="2811463"/>
              <a:ext cx="65087" cy="106363"/>
            </a:xfrm>
            <a:prstGeom prst="ellipse">
              <a:avLst/>
            </a:pr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36">
              <a:extLst>
                <a:ext uri="{FF2B5EF4-FFF2-40B4-BE49-F238E27FC236}">
                  <a16:creationId xmlns:a16="http://schemas.microsoft.com/office/drawing/2014/main" id="{C54D6861-373F-47BA-A911-16F8B3841E82}"/>
                </a:ext>
              </a:extLst>
            </p:cNvPr>
            <p:cNvSpPr>
              <a:spLocks/>
            </p:cNvSpPr>
            <p:nvPr/>
          </p:nvSpPr>
          <p:spPr bwMode="auto">
            <a:xfrm>
              <a:off x="8240713" y="2889250"/>
              <a:ext cx="193675" cy="220663"/>
            </a:xfrm>
            <a:custGeom>
              <a:avLst/>
              <a:gdLst>
                <a:gd name="T0" fmla="*/ 11 w 74"/>
                <a:gd name="T1" fmla="*/ 0 h 85"/>
                <a:gd name="T2" fmla="*/ 73 w 74"/>
                <a:gd name="T3" fmla="*/ 34 h 85"/>
                <a:gd name="T4" fmla="*/ 11 w 74"/>
                <a:gd name="T5" fmla="*/ 0 h 85"/>
              </a:gdLst>
              <a:ahLst/>
              <a:cxnLst>
                <a:cxn ang="0">
                  <a:pos x="T0" y="T1"/>
                </a:cxn>
                <a:cxn ang="0">
                  <a:pos x="T2" y="T3"/>
                </a:cxn>
                <a:cxn ang="0">
                  <a:pos x="T4" y="T5"/>
                </a:cxn>
              </a:cxnLst>
              <a:rect l="0" t="0" r="r" b="b"/>
              <a:pathLst>
                <a:path w="74" h="85">
                  <a:moveTo>
                    <a:pt x="11" y="0"/>
                  </a:moveTo>
                  <a:cubicBezTo>
                    <a:pt x="46" y="44"/>
                    <a:pt x="74" y="19"/>
                    <a:pt x="73" y="34"/>
                  </a:cubicBezTo>
                  <a:cubicBezTo>
                    <a:pt x="68" y="59"/>
                    <a:pt x="0" y="85"/>
                    <a:pt x="11" y="0"/>
                  </a:cubicBezTo>
                  <a:close/>
                </a:path>
              </a:pathLst>
            </a:custGeom>
            <a:solidFill>
              <a:srgbClr val="F9B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37">
              <a:extLst>
                <a:ext uri="{FF2B5EF4-FFF2-40B4-BE49-F238E27FC236}">
                  <a16:creationId xmlns:a16="http://schemas.microsoft.com/office/drawing/2014/main" id="{E3D475FD-AD99-4D27-B814-552E6F717F3A}"/>
                </a:ext>
              </a:extLst>
            </p:cNvPr>
            <p:cNvSpPr>
              <a:spLocks/>
            </p:cNvSpPr>
            <p:nvPr/>
          </p:nvSpPr>
          <p:spPr bwMode="auto">
            <a:xfrm>
              <a:off x="8016875" y="2795588"/>
              <a:ext cx="193675" cy="88900"/>
            </a:xfrm>
            <a:custGeom>
              <a:avLst/>
              <a:gdLst>
                <a:gd name="T0" fmla="*/ 1 w 74"/>
                <a:gd name="T1" fmla="*/ 31 h 34"/>
                <a:gd name="T2" fmla="*/ 35 w 74"/>
                <a:gd name="T3" fmla="*/ 6 h 34"/>
                <a:gd name="T4" fmla="*/ 71 w 74"/>
                <a:gd name="T5" fmla="*/ 14 h 34"/>
                <a:gd name="T6" fmla="*/ 1 w 74"/>
                <a:gd name="T7" fmla="*/ 31 h 34"/>
              </a:gdLst>
              <a:ahLst/>
              <a:cxnLst>
                <a:cxn ang="0">
                  <a:pos x="T0" y="T1"/>
                </a:cxn>
                <a:cxn ang="0">
                  <a:pos x="T2" y="T3"/>
                </a:cxn>
                <a:cxn ang="0">
                  <a:pos x="T4" y="T5"/>
                </a:cxn>
                <a:cxn ang="0">
                  <a:pos x="T6" y="T7"/>
                </a:cxn>
              </a:cxnLst>
              <a:rect l="0" t="0" r="r" b="b"/>
              <a:pathLst>
                <a:path w="74" h="34">
                  <a:moveTo>
                    <a:pt x="1" y="31"/>
                  </a:moveTo>
                  <a:cubicBezTo>
                    <a:pt x="1" y="23"/>
                    <a:pt x="14" y="12"/>
                    <a:pt x="35" y="6"/>
                  </a:cubicBezTo>
                  <a:cubicBezTo>
                    <a:pt x="56" y="0"/>
                    <a:pt x="74" y="5"/>
                    <a:pt x="71" y="14"/>
                  </a:cubicBezTo>
                  <a:cubicBezTo>
                    <a:pt x="31" y="15"/>
                    <a:pt x="0" y="34"/>
                    <a:pt x="1" y="3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38">
              <a:extLst>
                <a:ext uri="{FF2B5EF4-FFF2-40B4-BE49-F238E27FC236}">
                  <a16:creationId xmlns:a16="http://schemas.microsoft.com/office/drawing/2014/main" id="{85384B68-4878-4F04-B1B3-2A77278A720A}"/>
                </a:ext>
              </a:extLst>
            </p:cNvPr>
            <p:cNvSpPr>
              <a:spLocks/>
            </p:cNvSpPr>
            <p:nvPr/>
          </p:nvSpPr>
          <p:spPr bwMode="auto">
            <a:xfrm>
              <a:off x="8251825" y="3382963"/>
              <a:ext cx="119062" cy="85725"/>
            </a:xfrm>
            <a:custGeom>
              <a:avLst/>
              <a:gdLst>
                <a:gd name="T0" fmla="*/ 41 w 46"/>
                <a:gd name="T1" fmla="*/ 0 h 33"/>
                <a:gd name="T2" fmla="*/ 15 w 46"/>
                <a:gd name="T3" fmla="*/ 2 h 33"/>
                <a:gd name="T4" fmla="*/ 1 w 46"/>
                <a:gd name="T5" fmla="*/ 6 h 33"/>
                <a:gd name="T6" fmla="*/ 0 w 46"/>
                <a:gd name="T7" fmla="*/ 25 h 33"/>
                <a:gd name="T8" fmla="*/ 16 w 46"/>
                <a:gd name="T9" fmla="*/ 33 h 33"/>
                <a:gd name="T10" fmla="*/ 37 w 46"/>
                <a:gd name="T11" fmla="*/ 32 h 33"/>
                <a:gd name="T12" fmla="*/ 46 w 46"/>
                <a:gd name="T13" fmla="*/ 15 h 33"/>
                <a:gd name="T14" fmla="*/ 41 w 46"/>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3">
                  <a:moveTo>
                    <a:pt x="41" y="0"/>
                  </a:moveTo>
                  <a:cubicBezTo>
                    <a:pt x="37" y="2"/>
                    <a:pt x="15" y="2"/>
                    <a:pt x="15" y="2"/>
                  </a:cubicBezTo>
                  <a:cubicBezTo>
                    <a:pt x="1" y="6"/>
                    <a:pt x="1" y="6"/>
                    <a:pt x="1" y="6"/>
                  </a:cubicBezTo>
                  <a:cubicBezTo>
                    <a:pt x="0" y="25"/>
                    <a:pt x="0" y="25"/>
                    <a:pt x="0" y="25"/>
                  </a:cubicBezTo>
                  <a:cubicBezTo>
                    <a:pt x="16" y="33"/>
                    <a:pt x="16" y="33"/>
                    <a:pt x="16" y="33"/>
                  </a:cubicBezTo>
                  <a:cubicBezTo>
                    <a:pt x="37" y="32"/>
                    <a:pt x="37" y="32"/>
                    <a:pt x="37" y="32"/>
                  </a:cubicBezTo>
                  <a:cubicBezTo>
                    <a:pt x="46" y="15"/>
                    <a:pt x="46" y="15"/>
                    <a:pt x="46" y="15"/>
                  </a:cubicBezTo>
                  <a:lnTo>
                    <a:pt x="41"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39">
              <a:extLst>
                <a:ext uri="{FF2B5EF4-FFF2-40B4-BE49-F238E27FC236}">
                  <a16:creationId xmlns:a16="http://schemas.microsoft.com/office/drawing/2014/main" id="{CD07FC3F-F144-4F08-8035-18D961F3C828}"/>
                </a:ext>
              </a:extLst>
            </p:cNvPr>
            <p:cNvSpPr>
              <a:spLocks/>
            </p:cNvSpPr>
            <p:nvPr/>
          </p:nvSpPr>
          <p:spPr bwMode="auto">
            <a:xfrm>
              <a:off x="8118475" y="3314700"/>
              <a:ext cx="171450" cy="161925"/>
            </a:xfrm>
            <a:custGeom>
              <a:avLst/>
              <a:gdLst>
                <a:gd name="T0" fmla="*/ 66 w 66"/>
                <a:gd name="T1" fmla="*/ 28 h 62"/>
                <a:gd name="T2" fmla="*/ 49 w 66"/>
                <a:gd name="T3" fmla="*/ 60 h 62"/>
                <a:gd name="T4" fmla="*/ 0 w 66"/>
                <a:gd name="T5" fmla="*/ 27 h 62"/>
                <a:gd name="T6" fmla="*/ 13 w 66"/>
                <a:gd name="T7" fmla="*/ 0 h 62"/>
                <a:gd name="T8" fmla="*/ 66 w 66"/>
                <a:gd name="T9" fmla="*/ 28 h 62"/>
              </a:gdLst>
              <a:ahLst/>
              <a:cxnLst>
                <a:cxn ang="0">
                  <a:pos x="T0" y="T1"/>
                </a:cxn>
                <a:cxn ang="0">
                  <a:pos x="T2" y="T3"/>
                </a:cxn>
                <a:cxn ang="0">
                  <a:pos x="T4" y="T5"/>
                </a:cxn>
                <a:cxn ang="0">
                  <a:pos x="T6" y="T7"/>
                </a:cxn>
                <a:cxn ang="0">
                  <a:pos x="T8" y="T9"/>
                </a:cxn>
              </a:cxnLst>
              <a:rect l="0" t="0" r="r" b="b"/>
              <a:pathLst>
                <a:path w="66" h="62">
                  <a:moveTo>
                    <a:pt x="66" y="28"/>
                  </a:moveTo>
                  <a:cubicBezTo>
                    <a:pt x="66" y="28"/>
                    <a:pt x="50" y="62"/>
                    <a:pt x="49" y="60"/>
                  </a:cubicBezTo>
                  <a:cubicBezTo>
                    <a:pt x="48" y="58"/>
                    <a:pt x="0" y="27"/>
                    <a:pt x="0" y="27"/>
                  </a:cubicBezTo>
                  <a:cubicBezTo>
                    <a:pt x="13" y="0"/>
                    <a:pt x="13" y="0"/>
                    <a:pt x="13" y="0"/>
                  </a:cubicBezTo>
                  <a:lnTo>
                    <a:pt x="66" y="28"/>
                  </a:lnTo>
                  <a:close/>
                </a:path>
              </a:pathLst>
            </a:custGeom>
            <a:solidFill>
              <a:srgbClr val="CED0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40">
              <a:extLst>
                <a:ext uri="{FF2B5EF4-FFF2-40B4-BE49-F238E27FC236}">
                  <a16:creationId xmlns:a16="http://schemas.microsoft.com/office/drawing/2014/main" id="{CF1C2C78-0EB5-474D-BBAB-FB321DB40A5F}"/>
                </a:ext>
              </a:extLst>
            </p:cNvPr>
            <p:cNvSpPr>
              <a:spLocks/>
            </p:cNvSpPr>
            <p:nvPr/>
          </p:nvSpPr>
          <p:spPr bwMode="auto">
            <a:xfrm>
              <a:off x="8329613" y="3292475"/>
              <a:ext cx="104775" cy="163513"/>
            </a:xfrm>
            <a:custGeom>
              <a:avLst/>
              <a:gdLst>
                <a:gd name="T0" fmla="*/ 0 w 40"/>
                <a:gd name="T1" fmla="*/ 36 h 63"/>
                <a:gd name="T2" fmla="*/ 17 w 40"/>
                <a:gd name="T3" fmla="*/ 61 h 63"/>
                <a:gd name="T4" fmla="*/ 40 w 40"/>
                <a:gd name="T5" fmla="*/ 22 h 63"/>
                <a:gd name="T6" fmla="*/ 16 w 40"/>
                <a:gd name="T7" fmla="*/ 0 h 63"/>
                <a:gd name="T8" fmla="*/ 0 w 40"/>
                <a:gd name="T9" fmla="*/ 36 h 63"/>
              </a:gdLst>
              <a:ahLst/>
              <a:cxnLst>
                <a:cxn ang="0">
                  <a:pos x="T0" y="T1"/>
                </a:cxn>
                <a:cxn ang="0">
                  <a:pos x="T2" y="T3"/>
                </a:cxn>
                <a:cxn ang="0">
                  <a:pos x="T4" y="T5"/>
                </a:cxn>
                <a:cxn ang="0">
                  <a:pos x="T6" y="T7"/>
                </a:cxn>
                <a:cxn ang="0">
                  <a:pos x="T8" y="T9"/>
                </a:cxn>
              </a:cxnLst>
              <a:rect l="0" t="0" r="r" b="b"/>
              <a:pathLst>
                <a:path w="40" h="63">
                  <a:moveTo>
                    <a:pt x="0" y="36"/>
                  </a:moveTo>
                  <a:cubicBezTo>
                    <a:pt x="1" y="38"/>
                    <a:pt x="17" y="63"/>
                    <a:pt x="17" y="61"/>
                  </a:cubicBezTo>
                  <a:cubicBezTo>
                    <a:pt x="16" y="58"/>
                    <a:pt x="40" y="22"/>
                    <a:pt x="40" y="22"/>
                  </a:cubicBezTo>
                  <a:cubicBezTo>
                    <a:pt x="16" y="0"/>
                    <a:pt x="16" y="0"/>
                    <a:pt x="16" y="0"/>
                  </a:cubicBezTo>
                  <a:lnTo>
                    <a:pt x="0" y="36"/>
                  </a:lnTo>
                  <a:close/>
                </a:path>
              </a:pathLst>
            </a:custGeom>
            <a:solidFill>
              <a:srgbClr val="CED0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41">
              <a:extLst>
                <a:ext uri="{FF2B5EF4-FFF2-40B4-BE49-F238E27FC236}">
                  <a16:creationId xmlns:a16="http://schemas.microsoft.com/office/drawing/2014/main" id="{C5EC6764-CE0A-4E61-B7B2-55A7889B9988}"/>
                </a:ext>
              </a:extLst>
            </p:cNvPr>
            <p:cNvSpPr>
              <a:spLocks/>
            </p:cNvSpPr>
            <p:nvPr/>
          </p:nvSpPr>
          <p:spPr bwMode="auto">
            <a:xfrm>
              <a:off x="8293100" y="3435350"/>
              <a:ext cx="223836" cy="973139"/>
            </a:xfrm>
            <a:custGeom>
              <a:avLst/>
              <a:gdLst>
                <a:gd name="T0" fmla="*/ 7 w 86"/>
                <a:gd name="T1" fmla="*/ 0 h 375"/>
                <a:gd name="T2" fmla="*/ 0 w 86"/>
                <a:gd name="T3" fmla="*/ 13 h 375"/>
                <a:gd name="T4" fmla="*/ 7 w 86"/>
                <a:gd name="T5" fmla="*/ 317 h 375"/>
                <a:gd name="T6" fmla="*/ 52 w 86"/>
                <a:gd name="T7" fmla="*/ 373 h 375"/>
                <a:gd name="T8" fmla="*/ 86 w 86"/>
                <a:gd name="T9" fmla="*/ 317 h 375"/>
                <a:gd name="T10" fmla="*/ 21 w 86"/>
                <a:gd name="T11" fmla="*/ 12 h 375"/>
                <a:gd name="T12" fmla="*/ 7 w 86"/>
                <a:gd name="T13" fmla="*/ 0 h 375"/>
              </a:gdLst>
              <a:ahLst/>
              <a:cxnLst>
                <a:cxn ang="0">
                  <a:pos x="T0" y="T1"/>
                </a:cxn>
                <a:cxn ang="0">
                  <a:pos x="T2" y="T3"/>
                </a:cxn>
                <a:cxn ang="0">
                  <a:pos x="T4" y="T5"/>
                </a:cxn>
                <a:cxn ang="0">
                  <a:pos x="T6" y="T7"/>
                </a:cxn>
                <a:cxn ang="0">
                  <a:pos x="T8" y="T9"/>
                </a:cxn>
                <a:cxn ang="0">
                  <a:pos x="T10" y="T11"/>
                </a:cxn>
                <a:cxn ang="0">
                  <a:pos x="T12" y="T13"/>
                </a:cxn>
              </a:cxnLst>
              <a:rect l="0" t="0" r="r" b="b"/>
              <a:pathLst>
                <a:path w="86" h="375">
                  <a:moveTo>
                    <a:pt x="7" y="0"/>
                  </a:moveTo>
                  <a:cubicBezTo>
                    <a:pt x="6" y="1"/>
                    <a:pt x="0" y="13"/>
                    <a:pt x="0" y="13"/>
                  </a:cubicBezTo>
                  <a:cubicBezTo>
                    <a:pt x="7" y="317"/>
                    <a:pt x="7" y="317"/>
                    <a:pt x="7" y="317"/>
                  </a:cubicBezTo>
                  <a:cubicBezTo>
                    <a:pt x="7" y="317"/>
                    <a:pt x="51" y="375"/>
                    <a:pt x="52" y="373"/>
                  </a:cubicBezTo>
                  <a:cubicBezTo>
                    <a:pt x="53" y="370"/>
                    <a:pt x="86" y="317"/>
                    <a:pt x="86" y="317"/>
                  </a:cubicBezTo>
                  <a:cubicBezTo>
                    <a:pt x="21" y="12"/>
                    <a:pt x="21" y="12"/>
                    <a:pt x="21" y="12"/>
                  </a:cubicBezTo>
                  <a:lnTo>
                    <a:pt x="7"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42">
              <a:extLst>
                <a:ext uri="{FF2B5EF4-FFF2-40B4-BE49-F238E27FC236}">
                  <a16:creationId xmlns:a16="http://schemas.microsoft.com/office/drawing/2014/main" id="{AF6F520B-3EB6-4BDE-BD87-ACB7014E8F6B}"/>
                </a:ext>
              </a:extLst>
            </p:cNvPr>
            <p:cNvSpPr>
              <a:spLocks/>
            </p:cNvSpPr>
            <p:nvPr/>
          </p:nvSpPr>
          <p:spPr bwMode="auto">
            <a:xfrm>
              <a:off x="8137525" y="2889250"/>
              <a:ext cx="22225" cy="44450"/>
            </a:xfrm>
            <a:custGeom>
              <a:avLst/>
              <a:gdLst>
                <a:gd name="T0" fmla="*/ 4 w 9"/>
                <a:gd name="T1" fmla="*/ 0 h 17"/>
                <a:gd name="T2" fmla="*/ 9 w 9"/>
                <a:gd name="T3" fmla="*/ 9 h 17"/>
                <a:gd name="T4" fmla="*/ 5 w 9"/>
                <a:gd name="T5" fmla="*/ 17 h 17"/>
                <a:gd name="T6" fmla="*/ 1 w 9"/>
                <a:gd name="T7" fmla="*/ 9 h 17"/>
                <a:gd name="T8" fmla="*/ 4 w 9"/>
                <a:gd name="T9" fmla="*/ 0 h 17"/>
              </a:gdLst>
              <a:ahLst/>
              <a:cxnLst>
                <a:cxn ang="0">
                  <a:pos x="T0" y="T1"/>
                </a:cxn>
                <a:cxn ang="0">
                  <a:pos x="T2" y="T3"/>
                </a:cxn>
                <a:cxn ang="0">
                  <a:pos x="T4" y="T5"/>
                </a:cxn>
                <a:cxn ang="0">
                  <a:pos x="T6" y="T7"/>
                </a:cxn>
                <a:cxn ang="0">
                  <a:pos x="T8" y="T9"/>
                </a:cxn>
              </a:cxnLst>
              <a:rect l="0" t="0" r="r" b="b"/>
              <a:pathLst>
                <a:path w="9" h="17">
                  <a:moveTo>
                    <a:pt x="4" y="0"/>
                  </a:moveTo>
                  <a:cubicBezTo>
                    <a:pt x="6" y="0"/>
                    <a:pt x="8" y="4"/>
                    <a:pt x="9" y="9"/>
                  </a:cubicBezTo>
                  <a:cubicBezTo>
                    <a:pt x="9" y="13"/>
                    <a:pt x="8" y="17"/>
                    <a:pt x="5" y="17"/>
                  </a:cubicBezTo>
                  <a:cubicBezTo>
                    <a:pt x="3" y="17"/>
                    <a:pt x="1" y="13"/>
                    <a:pt x="1" y="9"/>
                  </a:cubicBezTo>
                  <a:cubicBezTo>
                    <a:pt x="0" y="4"/>
                    <a:pt x="2"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43">
              <a:extLst>
                <a:ext uri="{FF2B5EF4-FFF2-40B4-BE49-F238E27FC236}">
                  <a16:creationId xmlns:a16="http://schemas.microsoft.com/office/drawing/2014/main" id="{E9072C76-6A18-4275-9E29-501E29BF539E}"/>
                </a:ext>
              </a:extLst>
            </p:cNvPr>
            <p:cNvSpPr>
              <a:spLocks/>
            </p:cNvSpPr>
            <p:nvPr/>
          </p:nvSpPr>
          <p:spPr bwMode="auto">
            <a:xfrm>
              <a:off x="8448675" y="2824163"/>
              <a:ext cx="23812" cy="44450"/>
            </a:xfrm>
            <a:custGeom>
              <a:avLst/>
              <a:gdLst>
                <a:gd name="T0" fmla="*/ 3 w 9"/>
                <a:gd name="T1" fmla="*/ 0 h 17"/>
                <a:gd name="T2" fmla="*/ 8 w 9"/>
                <a:gd name="T3" fmla="*/ 9 h 17"/>
                <a:gd name="T4" fmla="*/ 5 w 9"/>
                <a:gd name="T5" fmla="*/ 17 h 17"/>
                <a:gd name="T6" fmla="*/ 0 w 9"/>
                <a:gd name="T7" fmla="*/ 9 h 17"/>
                <a:gd name="T8" fmla="*/ 3 w 9"/>
                <a:gd name="T9" fmla="*/ 0 h 17"/>
              </a:gdLst>
              <a:ahLst/>
              <a:cxnLst>
                <a:cxn ang="0">
                  <a:pos x="T0" y="T1"/>
                </a:cxn>
                <a:cxn ang="0">
                  <a:pos x="T2" y="T3"/>
                </a:cxn>
                <a:cxn ang="0">
                  <a:pos x="T4" y="T5"/>
                </a:cxn>
                <a:cxn ang="0">
                  <a:pos x="T6" y="T7"/>
                </a:cxn>
                <a:cxn ang="0">
                  <a:pos x="T8" y="T9"/>
                </a:cxn>
              </a:cxnLst>
              <a:rect l="0" t="0" r="r" b="b"/>
              <a:pathLst>
                <a:path w="9" h="17">
                  <a:moveTo>
                    <a:pt x="3" y="0"/>
                  </a:moveTo>
                  <a:cubicBezTo>
                    <a:pt x="6" y="0"/>
                    <a:pt x="8" y="4"/>
                    <a:pt x="8" y="9"/>
                  </a:cubicBezTo>
                  <a:cubicBezTo>
                    <a:pt x="9" y="13"/>
                    <a:pt x="7" y="17"/>
                    <a:pt x="5" y="17"/>
                  </a:cubicBezTo>
                  <a:cubicBezTo>
                    <a:pt x="3" y="17"/>
                    <a:pt x="1" y="13"/>
                    <a:pt x="0" y="9"/>
                  </a:cubicBezTo>
                  <a:cubicBezTo>
                    <a:pt x="0" y="4"/>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44">
              <a:extLst>
                <a:ext uri="{FF2B5EF4-FFF2-40B4-BE49-F238E27FC236}">
                  <a16:creationId xmlns:a16="http://schemas.microsoft.com/office/drawing/2014/main" id="{BCD7E789-5C0B-4A9D-A262-E35E15244C66}"/>
                </a:ext>
              </a:extLst>
            </p:cNvPr>
            <p:cNvSpPr>
              <a:spLocks/>
            </p:cNvSpPr>
            <p:nvPr/>
          </p:nvSpPr>
          <p:spPr bwMode="auto">
            <a:xfrm>
              <a:off x="8602663" y="3460750"/>
              <a:ext cx="773112" cy="417513"/>
            </a:xfrm>
            <a:custGeom>
              <a:avLst/>
              <a:gdLst>
                <a:gd name="T0" fmla="*/ 18 w 297"/>
                <a:gd name="T1" fmla="*/ 83 h 161"/>
                <a:gd name="T2" fmla="*/ 129 w 297"/>
                <a:gd name="T3" fmla="*/ 157 h 161"/>
                <a:gd name="T4" fmla="*/ 297 w 297"/>
                <a:gd name="T5" fmla="*/ 7 h 161"/>
                <a:gd name="T6" fmla="*/ 290 w 297"/>
                <a:gd name="T7" fmla="*/ 0 h 161"/>
                <a:gd name="T8" fmla="*/ 285 w 297"/>
                <a:gd name="T9" fmla="*/ 4 h 161"/>
                <a:gd name="T10" fmla="*/ 132 w 297"/>
                <a:gd name="T11" fmla="*/ 139 h 161"/>
                <a:gd name="T12" fmla="*/ 0 w 297"/>
                <a:gd name="T13" fmla="*/ 30 h 161"/>
                <a:gd name="T14" fmla="*/ 18 w 297"/>
                <a:gd name="T15" fmla="*/ 83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61">
                  <a:moveTo>
                    <a:pt x="18" y="83"/>
                  </a:moveTo>
                  <a:cubicBezTo>
                    <a:pt x="67" y="117"/>
                    <a:pt x="124" y="155"/>
                    <a:pt x="129" y="157"/>
                  </a:cubicBezTo>
                  <a:cubicBezTo>
                    <a:pt x="138" y="161"/>
                    <a:pt x="297" y="7"/>
                    <a:pt x="297" y="7"/>
                  </a:cubicBezTo>
                  <a:cubicBezTo>
                    <a:pt x="290" y="0"/>
                    <a:pt x="290" y="0"/>
                    <a:pt x="290" y="0"/>
                  </a:cubicBezTo>
                  <a:cubicBezTo>
                    <a:pt x="288" y="1"/>
                    <a:pt x="287" y="3"/>
                    <a:pt x="285" y="4"/>
                  </a:cubicBezTo>
                  <a:cubicBezTo>
                    <a:pt x="249" y="36"/>
                    <a:pt x="136" y="137"/>
                    <a:pt x="132" y="139"/>
                  </a:cubicBezTo>
                  <a:cubicBezTo>
                    <a:pt x="129" y="140"/>
                    <a:pt x="29" y="55"/>
                    <a:pt x="0" y="30"/>
                  </a:cubicBezTo>
                  <a:cubicBezTo>
                    <a:pt x="6" y="46"/>
                    <a:pt x="12" y="64"/>
                    <a:pt x="18" y="83"/>
                  </a:cubicBez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45">
              <a:extLst>
                <a:ext uri="{FF2B5EF4-FFF2-40B4-BE49-F238E27FC236}">
                  <a16:creationId xmlns:a16="http://schemas.microsoft.com/office/drawing/2014/main" id="{2A46D203-3001-4A4D-9F2F-74F5F50EED23}"/>
                </a:ext>
              </a:extLst>
            </p:cNvPr>
            <p:cNvSpPr>
              <a:spLocks/>
            </p:cNvSpPr>
            <p:nvPr/>
          </p:nvSpPr>
          <p:spPr bwMode="auto">
            <a:xfrm>
              <a:off x="8186738" y="3057525"/>
              <a:ext cx="223837" cy="84138"/>
            </a:xfrm>
            <a:custGeom>
              <a:avLst/>
              <a:gdLst>
                <a:gd name="T0" fmla="*/ 83 w 86"/>
                <a:gd name="T1" fmla="*/ 0 h 32"/>
                <a:gd name="T2" fmla="*/ 0 w 86"/>
                <a:gd name="T3" fmla="*/ 19 h 32"/>
                <a:gd name="T4" fmla="*/ 15 w 86"/>
                <a:gd name="T5" fmla="*/ 32 h 32"/>
                <a:gd name="T6" fmla="*/ 84 w 86"/>
                <a:gd name="T7" fmla="*/ 11 h 32"/>
                <a:gd name="T8" fmla="*/ 83 w 86"/>
                <a:gd name="T9" fmla="*/ 0 h 32"/>
              </a:gdLst>
              <a:ahLst/>
              <a:cxnLst>
                <a:cxn ang="0">
                  <a:pos x="T0" y="T1"/>
                </a:cxn>
                <a:cxn ang="0">
                  <a:pos x="T2" y="T3"/>
                </a:cxn>
                <a:cxn ang="0">
                  <a:pos x="T4" y="T5"/>
                </a:cxn>
                <a:cxn ang="0">
                  <a:pos x="T6" y="T7"/>
                </a:cxn>
                <a:cxn ang="0">
                  <a:pos x="T8" y="T9"/>
                </a:cxn>
              </a:cxnLst>
              <a:rect l="0" t="0" r="r" b="b"/>
              <a:pathLst>
                <a:path w="86" h="32">
                  <a:moveTo>
                    <a:pt x="83" y="0"/>
                  </a:moveTo>
                  <a:cubicBezTo>
                    <a:pt x="64" y="15"/>
                    <a:pt x="21" y="25"/>
                    <a:pt x="0" y="19"/>
                  </a:cubicBezTo>
                  <a:cubicBezTo>
                    <a:pt x="0" y="19"/>
                    <a:pt x="5" y="25"/>
                    <a:pt x="15" y="32"/>
                  </a:cubicBezTo>
                  <a:cubicBezTo>
                    <a:pt x="37" y="30"/>
                    <a:pt x="78" y="22"/>
                    <a:pt x="84" y="11"/>
                  </a:cubicBezTo>
                  <a:cubicBezTo>
                    <a:pt x="86" y="9"/>
                    <a:pt x="84" y="4"/>
                    <a:pt x="8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46">
              <a:extLst>
                <a:ext uri="{FF2B5EF4-FFF2-40B4-BE49-F238E27FC236}">
                  <a16:creationId xmlns:a16="http://schemas.microsoft.com/office/drawing/2014/main" id="{64F28028-B84C-4B4B-9605-8C92AD72519D}"/>
                </a:ext>
              </a:extLst>
            </p:cNvPr>
            <p:cNvSpPr>
              <a:spLocks/>
            </p:cNvSpPr>
            <p:nvPr/>
          </p:nvSpPr>
          <p:spPr bwMode="auto">
            <a:xfrm>
              <a:off x="7632700" y="2174875"/>
              <a:ext cx="962025" cy="552450"/>
            </a:xfrm>
            <a:custGeom>
              <a:avLst/>
              <a:gdLst>
                <a:gd name="T0" fmla="*/ 275 w 370"/>
                <a:gd name="T1" fmla="*/ 47 h 213"/>
                <a:gd name="T2" fmla="*/ 0 w 370"/>
                <a:gd name="T3" fmla="*/ 213 h 213"/>
                <a:gd name="T4" fmla="*/ 55 w 370"/>
                <a:gd name="T5" fmla="*/ 130 h 213"/>
                <a:gd name="T6" fmla="*/ 203 w 370"/>
                <a:gd name="T7" fmla="*/ 98 h 213"/>
                <a:gd name="T8" fmla="*/ 250 w 370"/>
                <a:gd name="T9" fmla="*/ 77 h 213"/>
                <a:gd name="T10" fmla="*/ 242 w 370"/>
                <a:gd name="T11" fmla="*/ 97 h 213"/>
                <a:gd name="T12" fmla="*/ 346 w 370"/>
                <a:gd name="T13" fmla="*/ 21 h 213"/>
                <a:gd name="T14" fmla="*/ 366 w 370"/>
                <a:gd name="T15" fmla="*/ 100 h 213"/>
                <a:gd name="T16" fmla="*/ 349 w 370"/>
                <a:gd name="T17" fmla="*/ 0 h 213"/>
                <a:gd name="T18" fmla="*/ 270 w 370"/>
                <a:gd name="T19" fmla="*/ 69 h 213"/>
                <a:gd name="T20" fmla="*/ 275 w 370"/>
                <a:gd name="T21" fmla="*/ 4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213">
                  <a:moveTo>
                    <a:pt x="275" y="47"/>
                  </a:moveTo>
                  <a:cubicBezTo>
                    <a:pt x="210" y="118"/>
                    <a:pt x="28" y="13"/>
                    <a:pt x="0" y="213"/>
                  </a:cubicBezTo>
                  <a:cubicBezTo>
                    <a:pt x="0" y="213"/>
                    <a:pt x="18" y="162"/>
                    <a:pt x="55" y="130"/>
                  </a:cubicBezTo>
                  <a:cubicBezTo>
                    <a:pt x="92" y="98"/>
                    <a:pt x="176" y="104"/>
                    <a:pt x="203" y="98"/>
                  </a:cubicBezTo>
                  <a:cubicBezTo>
                    <a:pt x="231" y="92"/>
                    <a:pt x="250" y="77"/>
                    <a:pt x="250" y="77"/>
                  </a:cubicBezTo>
                  <a:cubicBezTo>
                    <a:pt x="242" y="97"/>
                    <a:pt x="242" y="97"/>
                    <a:pt x="242" y="97"/>
                  </a:cubicBezTo>
                  <a:cubicBezTo>
                    <a:pt x="277" y="98"/>
                    <a:pt x="318" y="75"/>
                    <a:pt x="346" y="21"/>
                  </a:cubicBezTo>
                  <a:cubicBezTo>
                    <a:pt x="354" y="43"/>
                    <a:pt x="368" y="62"/>
                    <a:pt x="366" y="100"/>
                  </a:cubicBezTo>
                  <a:cubicBezTo>
                    <a:pt x="370" y="73"/>
                    <a:pt x="366" y="40"/>
                    <a:pt x="349" y="0"/>
                  </a:cubicBezTo>
                  <a:cubicBezTo>
                    <a:pt x="310" y="55"/>
                    <a:pt x="285" y="62"/>
                    <a:pt x="270" y="69"/>
                  </a:cubicBezTo>
                  <a:cubicBezTo>
                    <a:pt x="267" y="70"/>
                    <a:pt x="275" y="62"/>
                    <a:pt x="275" y="47"/>
                  </a:cubicBezTo>
                  <a:close/>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pic>
        <p:nvPicPr>
          <p:cNvPr id="5" name="Elemento grafico 4" descr="Nuvoletta">
            <a:extLst>
              <a:ext uri="{FF2B5EF4-FFF2-40B4-BE49-F238E27FC236}">
                <a16:creationId xmlns:a16="http://schemas.microsoft.com/office/drawing/2014/main" id="{2AAD259A-55F2-42CA-95CC-7601374CCF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7194293" y="2329008"/>
            <a:ext cx="2016479" cy="1854352"/>
          </a:xfrm>
          <a:prstGeom prst="rect">
            <a:avLst/>
          </a:prstGeom>
        </p:spPr>
      </p:pic>
      <p:pic>
        <p:nvPicPr>
          <p:cNvPr id="54" name="Immagine 53">
            <a:extLst>
              <a:ext uri="{FF2B5EF4-FFF2-40B4-BE49-F238E27FC236}">
                <a16:creationId xmlns:a16="http://schemas.microsoft.com/office/drawing/2014/main" id="{94157499-B3D9-4EE7-877B-E1513DF58E6A}"/>
              </a:ext>
            </a:extLst>
          </p:cNvPr>
          <p:cNvPicPr>
            <a:picLocks noChangeAspect="1"/>
          </p:cNvPicPr>
          <p:nvPr/>
        </p:nvPicPr>
        <p:blipFill>
          <a:blip r:embed="rId4"/>
          <a:stretch>
            <a:fillRect/>
          </a:stretch>
        </p:blipFill>
        <p:spPr>
          <a:xfrm>
            <a:off x="7467900" y="2757006"/>
            <a:ext cx="1469263" cy="487722"/>
          </a:xfrm>
          <a:prstGeom prst="rect">
            <a:avLst/>
          </a:prstGeom>
        </p:spPr>
      </p:pic>
    </p:spTree>
    <p:extLst>
      <p:ext uri="{BB962C8B-B14F-4D97-AF65-F5344CB8AC3E}">
        <p14:creationId xmlns:p14="http://schemas.microsoft.com/office/powerpoint/2010/main" val="120388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640C0A-F404-4C3C-BFB1-F75E340BD34E}"/>
              </a:ext>
            </a:extLst>
          </p:cNvPr>
          <p:cNvSpPr>
            <a:spLocks noGrp="1"/>
          </p:cNvSpPr>
          <p:nvPr>
            <p:ph type="title"/>
          </p:nvPr>
        </p:nvSpPr>
        <p:spPr>
          <a:xfrm>
            <a:off x="680321" y="753228"/>
            <a:ext cx="7087552" cy="1080938"/>
          </a:xfrm>
        </p:spPr>
        <p:txBody>
          <a:bodyPr vert="horz" lIns="91440" tIns="45720" rIns="91440" bIns="45720" rtlCol="0" anchor="ctr">
            <a:normAutofit/>
          </a:bodyPr>
          <a:lstStyle/>
          <a:p>
            <a:r>
              <a:rPr lang="en-US"/>
              <a:t>Mobile:Home</a:t>
            </a:r>
          </a:p>
        </p:txBody>
      </p:sp>
      <p:sp>
        <p:nvSpPr>
          <p:cNvPr id="3" name="Segnaposto contenuto 2">
            <a:extLst>
              <a:ext uri="{FF2B5EF4-FFF2-40B4-BE49-F238E27FC236}">
                <a16:creationId xmlns:a16="http://schemas.microsoft.com/office/drawing/2014/main" id="{6C59986A-46CD-4496-8FD3-AC01DA13E7A0}"/>
              </a:ext>
            </a:extLst>
          </p:cNvPr>
          <p:cNvSpPr>
            <a:spLocks noGrp="1"/>
          </p:cNvSpPr>
          <p:nvPr>
            <p:ph type="body" sz="half" idx="4294967295"/>
          </p:nvPr>
        </p:nvSpPr>
        <p:spPr>
          <a:xfrm>
            <a:off x="680321" y="2505910"/>
            <a:ext cx="6423025" cy="3598862"/>
          </a:xfrm>
        </p:spPr>
        <p:txBody>
          <a:bodyPr vert="horz" lIns="91440" tIns="45720" rIns="91440" bIns="45720" rtlCol="0">
            <a:normAutofit/>
          </a:bodyPr>
          <a:lstStyle/>
          <a:p>
            <a:pPr marL="0" indent="0">
              <a:buNone/>
            </a:pPr>
            <a:r>
              <a:rPr lang="en-US" sz="2000"/>
              <a:t>Nell’applicativo sono presenti tre tipi di strutture:</a:t>
            </a:r>
          </a:p>
          <a:p>
            <a:r>
              <a:rPr lang="en-US" sz="2000"/>
              <a:t>Ristoranti</a:t>
            </a:r>
          </a:p>
          <a:p>
            <a:r>
              <a:rPr lang="en-US" sz="2000"/>
              <a:t>Hotel</a:t>
            </a:r>
          </a:p>
          <a:p>
            <a:r>
              <a:rPr lang="en-US" sz="2000"/>
              <a:t>Attrazioni Turistiche</a:t>
            </a:r>
          </a:p>
          <a:p>
            <a:pPr marL="0" indent="0">
              <a:buNone/>
            </a:pPr>
            <a:r>
              <a:rPr lang="en-US" sz="2000"/>
              <a:t>Sfoglia l’elenco delle strutture che ti interessano e trova quelle più vicino a te!</a:t>
            </a:r>
          </a:p>
        </p:txBody>
      </p:sp>
      <p:pic>
        <p:nvPicPr>
          <p:cNvPr id="26" name="Elemento grafico 25" descr="Scena di bridge">
            <a:extLst>
              <a:ext uri="{FF2B5EF4-FFF2-40B4-BE49-F238E27FC236}">
                <a16:creationId xmlns:a16="http://schemas.microsoft.com/office/drawing/2014/main" id="{38AEC7FA-BD52-49F6-8807-1BA7E0F9B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85601" y="2955676"/>
            <a:ext cx="859457" cy="859457"/>
          </a:xfrm>
          <a:prstGeom prst="rect">
            <a:avLst/>
          </a:prstGeom>
          <a:ln>
            <a:noFill/>
          </a:ln>
          <a:effectLst/>
        </p:spPr>
      </p:pic>
      <p:pic>
        <p:nvPicPr>
          <p:cNvPr id="34" name="Elemento grafico 33" descr="Dormire">
            <a:extLst>
              <a:ext uri="{FF2B5EF4-FFF2-40B4-BE49-F238E27FC236}">
                <a16:creationId xmlns:a16="http://schemas.microsoft.com/office/drawing/2014/main" id="{AE8BAEFD-4B2F-4862-8E68-B7C313ECF8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50524" y="3815133"/>
            <a:ext cx="859458" cy="929610"/>
          </a:xfrm>
          <a:prstGeom prst="rect">
            <a:avLst/>
          </a:prstGeom>
        </p:spPr>
      </p:pic>
      <p:pic>
        <p:nvPicPr>
          <p:cNvPr id="22" name="Elemento grafico 21" descr="Forchetta e coltello">
            <a:extLst>
              <a:ext uri="{FF2B5EF4-FFF2-40B4-BE49-F238E27FC236}">
                <a16:creationId xmlns:a16="http://schemas.microsoft.com/office/drawing/2014/main" id="{21C9A48F-353C-4EDA-9492-E84E6B3B49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5448" y="2043102"/>
            <a:ext cx="929610" cy="929610"/>
          </a:xfrm>
          <a:prstGeom prst="rect">
            <a:avLst/>
          </a:prstGeom>
        </p:spPr>
      </p:pic>
      <p:pic>
        <p:nvPicPr>
          <p:cNvPr id="4" name="Immagine 3">
            <a:extLst>
              <a:ext uri="{FF2B5EF4-FFF2-40B4-BE49-F238E27FC236}">
                <a16:creationId xmlns:a16="http://schemas.microsoft.com/office/drawing/2014/main" id="{894AD65F-9BB9-4EC0-A9A2-C91CDF62A3B0}"/>
              </a:ext>
            </a:extLst>
          </p:cNvPr>
          <p:cNvPicPr>
            <a:picLocks noChangeAspect="1"/>
          </p:cNvPicPr>
          <p:nvPr/>
        </p:nvPicPr>
        <p:blipFill>
          <a:blip r:embed="rId8"/>
          <a:stretch>
            <a:fillRect/>
          </a:stretch>
        </p:blipFill>
        <p:spPr>
          <a:xfrm>
            <a:off x="8723949" y="237476"/>
            <a:ext cx="3163251" cy="6295859"/>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75729596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20">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23" name="Picture 22">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5" name="Rectangle 24">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9" name="Rectangle 28">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3" name="Rectangle 32">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olo 2">
            <a:extLst>
              <a:ext uri="{FF2B5EF4-FFF2-40B4-BE49-F238E27FC236}">
                <a16:creationId xmlns:a16="http://schemas.microsoft.com/office/drawing/2014/main" id="{256929E3-C9A4-4035-894F-D3730B1EFEBF}"/>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Mobile:Ricerca</a:t>
            </a:r>
          </a:p>
        </p:txBody>
      </p:sp>
      <p:pic>
        <p:nvPicPr>
          <p:cNvPr id="35" name="Picture 34">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5" name="Segnaposto testo 4">
            <a:extLst>
              <a:ext uri="{FF2B5EF4-FFF2-40B4-BE49-F238E27FC236}">
                <a16:creationId xmlns:a16="http://schemas.microsoft.com/office/drawing/2014/main" id="{567FAF43-DA0C-423A-AB0D-E675DE655015}"/>
              </a:ext>
            </a:extLst>
          </p:cNvPr>
          <p:cNvSpPr>
            <a:spLocks noGrp="1"/>
          </p:cNvSpPr>
          <p:nvPr>
            <p:ph type="body" sz="half" idx="2"/>
          </p:nvPr>
        </p:nvSpPr>
        <p:spPr>
          <a:xfrm>
            <a:off x="138073" y="2081599"/>
            <a:ext cx="4853016" cy="2044699"/>
          </a:xfrm>
        </p:spPr>
        <p:txBody>
          <a:bodyPr vert="horz" lIns="91440" tIns="45720" rIns="91440" bIns="45720" rtlCol="0">
            <a:normAutofit/>
          </a:bodyPr>
          <a:lstStyle/>
          <a:p>
            <a:r>
              <a:rPr lang="en-US" sz="1800"/>
              <a:t>Tanti modi di cercare la struttura ideale, uno più intuitive dell’altro!</a:t>
            </a:r>
          </a:p>
          <a:p>
            <a:pPr marL="285750" indent="-285750">
              <a:buFont typeface="Arial" panose="020B0604020202020204" pitchFamily="34" charset="0"/>
              <a:buChar char="•"/>
            </a:pPr>
            <a:r>
              <a:rPr lang="en-US" sz="1800"/>
              <a:t>Ricerca tramite categorie</a:t>
            </a:r>
          </a:p>
          <a:p>
            <a:pPr marL="285750" indent="-285750">
              <a:buFont typeface="Arial" panose="020B0604020202020204" pitchFamily="34" charset="0"/>
              <a:buChar char="•"/>
            </a:pPr>
            <a:r>
              <a:rPr lang="en-US" sz="1800"/>
              <a:t>Ricerca tramite nome struttura</a:t>
            </a:r>
          </a:p>
          <a:p>
            <a:pPr marL="285750" indent="-285750">
              <a:buFont typeface="Arial" panose="020B0604020202020204" pitchFamily="34" charset="0"/>
              <a:buChar char="•"/>
            </a:pPr>
            <a:r>
              <a:rPr lang="en-US" sz="1800"/>
              <a:t>Ricerca tramite Mappa</a:t>
            </a:r>
          </a:p>
        </p:txBody>
      </p:sp>
      <p:pic>
        <p:nvPicPr>
          <p:cNvPr id="4" name="Immagine 3" descr="Immagine che contiene testo&#10;&#10;Descrizione generata automaticamente">
            <a:extLst>
              <a:ext uri="{FF2B5EF4-FFF2-40B4-BE49-F238E27FC236}">
                <a16:creationId xmlns:a16="http://schemas.microsoft.com/office/drawing/2014/main" id="{1E890497-DE51-48C5-85CF-241AC0352464}"/>
              </a:ext>
            </a:extLst>
          </p:cNvPr>
          <p:cNvPicPr>
            <a:picLocks noChangeAspect="1"/>
          </p:cNvPicPr>
          <p:nvPr/>
        </p:nvPicPr>
        <p:blipFill>
          <a:blip r:embed="rId5"/>
          <a:stretch>
            <a:fillRect/>
          </a:stretch>
        </p:blipFill>
        <p:spPr>
          <a:xfrm>
            <a:off x="8774149" y="489995"/>
            <a:ext cx="2897616" cy="6072018"/>
          </a:xfrm>
          <a:prstGeom prst="rect">
            <a:avLst/>
          </a:prstGeom>
        </p:spPr>
      </p:pic>
      <p:pic>
        <p:nvPicPr>
          <p:cNvPr id="8" name="Immagine 7">
            <a:extLst>
              <a:ext uri="{FF2B5EF4-FFF2-40B4-BE49-F238E27FC236}">
                <a16:creationId xmlns:a16="http://schemas.microsoft.com/office/drawing/2014/main" id="{37C8AB8A-AC73-4793-8B83-84978E639822}"/>
              </a:ext>
            </a:extLst>
          </p:cNvPr>
          <p:cNvPicPr>
            <a:picLocks noChangeAspect="1"/>
          </p:cNvPicPr>
          <p:nvPr/>
        </p:nvPicPr>
        <p:blipFill>
          <a:blip r:embed="rId6"/>
          <a:stretch>
            <a:fillRect/>
          </a:stretch>
        </p:blipFill>
        <p:spPr>
          <a:xfrm flipH="1">
            <a:off x="138073" y="4813767"/>
            <a:ext cx="2728551" cy="2044233"/>
          </a:xfrm>
          <a:prstGeom prst="rect">
            <a:avLst/>
          </a:prstGeom>
        </p:spPr>
      </p:pic>
      <p:pic>
        <p:nvPicPr>
          <p:cNvPr id="10" name="Elemento grafico 9" descr="Nuvoletta">
            <a:extLst>
              <a:ext uri="{FF2B5EF4-FFF2-40B4-BE49-F238E27FC236}">
                <a16:creationId xmlns:a16="http://schemas.microsoft.com/office/drawing/2014/main" id="{778D1C2B-85F3-4F2A-9965-A4DEC7AA0D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8544" y="3791184"/>
            <a:ext cx="2286056" cy="2044699"/>
          </a:xfrm>
          <a:prstGeom prst="rect">
            <a:avLst/>
          </a:prstGeom>
        </p:spPr>
      </p:pic>
      <p:sp>
        <p:nvSpPr>
          <p:cNvPr id="24" name="CasellaDiTesto 23">
            <a:extLst>
              <a:ext uri="{FF2B5EF4-FFF2-40B4-BE49-F238E27FC236}">
                <a16:creationId xmlns:a16="http://schemas.microsoft.com/office/drawing/2014/main" id="{D88B4EB7-8841-495E-9917-21169D746AB2}"/>
              </a:ext>
            </a:extLst>
          </p:cNvPr>
          <p:cNvSpPr txBox="1"/>
          <p:nvPr/>
        </p:nvSpPr>
        <p:spPr>
          <a:xfrm>
            <a:off x="1840365" y="4359258"/>
            <a:ext cx="1664835" cy="430887"/>
          </a:xfrm>
          <a:prstGeom prst="rect">
            <a:avLst/>
          </a:prstGeom>
          <a:noFill/>
        </p:spPr>
        <p:txBody>
          <a:bodyPr wrap="square">
            <a:spAutoFit/>
          </a:bodyPr>
          <a:lstStyle/>
          <a:p>
            <a:r>
              <a:rPr lang="en-US" sz="1100"/>
              <a:t>Troppe località, così non ci capisco niente!</a:t>
            </a:r>
          </a:p>
        </p:txBody>
      </p:sp>
      <p:pic>
        <p:nvPicPr>
          <p:cNvPr id="13" name="Immagine 12" descr="Immagine che contiene mappa&#10;&#10;Descrizione generata automaticamente">
            <a:extLst>
              <a:ext uri="{FF2B5EF4-FFF2-40B4-BE49-F238E27FC236}">
                <a16:creationId xmlns:a16="http://schemas.microsoft.com/office/drawing/2014/main" id="{F4312D67-C41A-49F0-A1DF-997A4B1D03D4}"/>
              </a:ext>
            </a:extLst>
          </p:cNvPr>
          <p:cNvPicPr>
            <a:picLocks noChangeAspect="1"/>
          </p:cNvPicPr>
          <p:nvPr/>
        </p:nvPicPr>
        <p:blipFill>
          <a:blip r:embed="rId9"/>
          <a:stretch>
            <a:fillRect/>
          </a:stretch>
        </p:blipFill>
        <p:spPr>
          <a:xfrm>
            <a:off x="5503369" y="489995"/>
            <a:ext cx="2922594" cy="6072018"/>
          </a:xfrm>
          <a:prstGeom prst="rect">
            <a:avLst/>
          </a:prstGeom>
        </p:spPr>
      </p:pic>
    </p:spTree>
    <p:extLst>
      <p:ext uri="{BB962C8B-B14F-4D97-AF65-F5344CB8AC3E}">
        <p14:creationId xmlns:p14="http://schemas.microsoft.com/office/powerpoint/2010/main" val="127991717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20">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23" name="Picture 22">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5" name="Rectangle 24">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9" name="Rectangle 28">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3" name="Rectangle 32">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olo 2">
            <a:extLst>
              <a:ext uri="{FF2B5EF4-FFF2-40B4-BE49-F238E27FC236}">
                <a16:creationId xmlns:a16="http://schemas.microsoft.com/office/drawing/2014/main" id="{256929E3-C9A4-4035-894F-D3730B1EFEBF}"/>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Mobile:Filtri</a:t>
            </a:r>
          </a:p>
        </p:txBody>
      </p:sp>
      <p:pic>
        <p:nvPicPr>
          <p:cNvPr id="35" name="Picture 34">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5" name="Segnaposto testo 4">
            <a:extLst>
              <a:ext uri="{FF2B5EF4-FFF2-40B4-BE49-F238E27FC236}">
                <a16:creationId xmlns:a16="http://schemas.microsoft.com/office/drawing/2014/main" id="{567FAF43-DA0C-423A-AB0D-E675DE655015}"/>
              </a:ext>
            </a:extLst>
          </p:cNvPr>
          <p:cNvSpPr>
            <a:spLocks noGrp="1"/>
          </p:cNvSpPr>
          <p:nvPr>
            <p:ph type="body" sz="half" idx="2"/>
          </p:nvPr>
        </p:nvSpPr>
        <p:spPr>
          <a:xfrm>
            <a:off x="138073" y="2183009"/>
            <a:ext cx="4853016" cy="3265292"/>
          </a:xfrm>
        </p:spPr>
        <p:txBody>
          <a:bodyPr vert="horz" lIns="91440" tIns="45720" rIns="91440" bIns="45720" rtlCol="0">
            <a:normAutofit/>
          </a:bodyPr>
          <a:lstStyle/>
          <a:p>
            <a:r>
              <a:rPr lang="en-US" sz="1800"/>
              <a:t>Troppe strutture? I filtri servono proprio a questo!</a:t>
            </a:r>
          </a:p>
          <a:p>
            <a:pPr marL="285750" indent="-285750">
              <a:buFont typeface="Arial" panose="020B0604020202020204" pitchFamily="34" charset="0"/>
              <a:buChar char="•"/>
            </a:pPr>
            <a:r>
              <a:rPr lang="en-US" sz="1800"/>
              <a:t>Utilizza il pulsante “Filtri” se stai cercando tramite Categoria/Nome e potrai filtrare in base al numero di stelle o alla distanza</a:t>
            </a:r>
          </a:p>
          <a:p>
            <a:pPr marL="285750" indent="-285750">
              <a:buFont typeface="Arial" panose="020B0604020202020204" pitchFamily="34" charset="0"/>
              <a:buChar char="•"/>
            </a:pPr>
            <a:r>
              <a:rPr lang="en-US" sz="1800"/>
              <a:t>Se stai usando la mappa invece, sopra di essa potrai filtrare in base alla distanza attuale</a:t>
            </a:r>
          </a:p>
          <a:p>
            <a:r>
              <a:rPr lang="en-US" sz="1800"/>
              <a:t>Ricordati di attivare il GPS!</a:t>
            </a:r>
          </a:p>
        </p:txBody>
      </p:sp>
      <p:pic>
        <p:nvPicPr>
          <p:cNvPr id="8" name="Immagine 7" descr="Immagine che contiene elettronico, screenshot, computer&#10;&#10;Descrizione generata automaticamente">
            <a:extLst>
              <a:ext uri="{FF2B5EF4-FFF2-40B4-BE49-F238E27FC236}">
                <a16:creationId xmlns:a16="http://schemas.microsoft.com/office/drawing/2014/main" id="{09A92F36-687D-467E-BC74-2F99404B64DA}"/>
              </a:ext>
            </a:extLst>
          </p:cNvPr>
          <p:cNvPicPr>
            <a:picLocks noChangeAspect="1"/>
          </p:cNvPicPr>
          <p:nvPr/>
        </p:nvPicPr>
        <p:blipFill>
          <a:blip r:embed="rId5"/>
          <a:stretch>
            <a:fillRect/>
          </a:stretch>
        </p:blipFill>
        <p:spPr>
          <a:xfrm>
            <a:off x="5636369" y="452792"/>
            <a:ext cx="2897616" cy="6135614"/>
          </a:xfrm>
          <a:prstGeom prst="rect">
            <a:avLst/>
          </a:prstGeom>
        </p:spPr>
      </p:pic>
      <p:pic>
        <p:nvPicPr>
          <p:cNvPr id="10" name="Immagine 9">
            <a:extLst>
              <a:ext uri="{FF2B5EF4-FFF2-40B4-BE49-F238E27FC236}">
                <a16:creationId xmlns:a16="http://schemas.microsoft.com/office/drawing/2014/main" id="{C44EC506-4637-43AA-B20E-32911B724DAE}"/>
              </a:ext>
            </a:extLst>
          </p:cNvPr>
          <p:cNvPicPr>
            <a:picLocks noChangeAspect="1"/>
          </p:cNvPicPr>
          <p:nvPr/>
        </p:nvPicPr>
        <p:blipFill>
          <a:blip r:embed="rId6"/>
          <a:stretch>
            <a:fillRect/>
          </a:stretch>
        </p:blipFill>
        <p:spPr>
          <a:xfrm>
            <a:off x="8785580" y="452792"/>
            <a:ext cx="2897616" cy="6135614"/>
          </a:xfrm>
          <a:prstGeom prst="rect">
            <a:avLst/>
          </a:prstGeom>
        </p:spPr>
      </p:pic>
    </p:spTree>
    <p:extLst>
      <p:ext uri="{BB962C8B-B14F-4D97-AF65-F5344CB8AC3E}">
        <p14:creationId xmlns:p14="http://schemas.microsoft.com/office/powerpoint/2010/main" val="248753745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20">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23" name="Picture 22">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5" name="Rectangle 24">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9" name="Rectangle 28">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3" name="Rectangle 32">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olo 2">
            <a:extLst>
              <a:ext uri="{FF2B5EF4-FFF2-40B4-BE49-F238E27FC236}">
                <a16:creationId xmlns:a16="http://schemas.microsoft.com/office/drawing/2014/main" id="{256929E3-C9A4-4035-894F-D3730B1EFEBF}"/>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Mobile:Struttura</a:t>
            </a:r>
          </a:p>
        </p:txBody>
      </p:sp>
      <p:pic>
        <p:nvPicPr>
          <p:cNvPr id="35" name="Picture 34">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5" name="Segnaposto testo 4">
            <a:extLst>
              <a:ext uri="{FF2B5EF4-FFF2-40B4-BE49-F238E27FC236}">
                <a16:creationId xmlns:a16="http://schemas.microsoft.com/office/drawing/2014/main" id="{567FAF43-DA0C-423A-AB0D-E675DE655015}"/>
              </a:ext>
            </a:extLst>
          </p:cNvPr>
          <p:cNvSpPr>
            <a:spLocks noGrp="1"/>
          </p:cNvSpPr>
          <p:nvPr>
            <p:ph type="body" sz="half" idx="2"/>
          </p:nvPr>
        </p:nvSpPr>
        <p:spPr>
          <a:xfrm>
            <a:off x="103033" y="2101910"/>
            <a:ext cx="5001029" cy="2250201"/>
          </a:xfrm>
        </p:spPr>
        <p:txBody>
          <a:bodyPr vert="horz" lIns="91440" tIns="45720" rIns="91440" bIns="45720" rtlCol="0">
            <a:normAutofit fontScale="92500" lnSpcReduction="10000"/>
          </a:bodyPr>
          <a:lstStyle/>
          <a:p>
            <a:r>
              <a:rPr lang="en-US" sz="1800"/>
              <a:t>Clicca su una struttura per visualizzarne I dettagli, come il sito web o il numero di telefono.</a:t>
            </a:r>
          </a:p>
          <a:p>
            <a:r>
              <a:rPr lang="en-US" sz="1800"/>
              <a:t>Cosa? Sei stato in una delle località indicate e vuoi lasciare una recensione?</a:t>
            </a:r>
          </a:p>
          <a:p>
            <a:r>
              <a:rPr lang="en-US" sz="1800"/>
              <a:t>Perfetto! Seleziona la località che ti interessa e clicca su “Scrivi una recensione”.</a:t>
            </a:r>
          </a:p>
          <a:p>
            <a:r>
              <a:rPr lang="en-US" sz="1800"/>
              <a:t>Dovrai essere registrato per farlo!</a:t>
            </a:r>
          </a:p>
        </p:txBody>
      </p:sp>
      <p:pic>
        <p:nvPicPr>
          <p:cNvPr id="7" name="Immagine 6" descr="Immagine che contiene testo&#10;&#10;Descrizione generata automaticamente">
            <a:extLst>
              <a:ext uri="{FF2B5EF4-FFF2-40B4-BE49-F238E27FC236}">
                <a16:creationId xmlns:a16="http://schemas.microsoft.com/office/drawing/2014/main" id="{DD8CD5BA-54DA-479C-B0A4-9F9B83CEBB24}"/>
              </a:ext>
            </a:extLst>
          </p:cNvPr>
          <p:cNvPicPr>
            <a:picLocks noChangeAspect="1"/>
          </p:cNvPicPr>
          <p:nvPr/>
        </p:nvPicPr>
        <p:blipFill>
          <a:blip r:embed="rId5"/>
          <a:stretch>
            <a:fillRect/>
          </a:stretch>
        </p:blipFill>
        <p:spPr>
          <a:xfrm>
            <a:off x="8735319" y="121641"/>
            <a:ext cx="3028094" cy="6345439"/>
          </a:xfrm>
          <a:prstGeom prst="rect">
            <a:avLst/>
          </a:prstGeom>
        </p:spPr>
      </p:pic>
      <p:pic>
        <p:nvPicPr>
          <p:cNvPr id="13" name="Immagine 12" descr="Immagine che contiene giocattolo&#10;&#10;Descrizione generata automaticamente">
            <a:extLst>
              <a:ext uri="{FF2B5EF4-FFF2-40B4-BE49-F238E27FC236}">
                <a16:creationId xmlns:a16="http://schemas.microsoft.com/office/drawing/2014/main" id="{8B16FD28-512C-4D23-A95D-38DE9D88238A}"/>
              </a:ext>
            </a:extLst>
          </p:cNvPr>
          <p:cNvPicPr>
            <a:picLocks noChangeAspect="1"/>
          </p:cNvPicPr>
          <p:nvPr/>
        </p:nvPicPr>
        <p:blipFill>
          <a:blip r:embed="rId6"/>
          <a:stretch>
            <a:fillRect/>
          </a:stretch>
        </p:blipFill>
        <p:spPr>
          <a:xfrm>
            <a:off x="-336975" y="4687973"/>
            <a:ext cx="2169771" cy="2169771"/>
          </a:xfrm>
          <a:prstGeom prst="rect">
            <a:avLst/>
          </a:prstGeom>
        </p:spPr>
      </p:pic>
      <p:pic>
        <p:nvPicPr>
          <p:cNvPr id="15" name="Elemento grafico 14" descr="Nuvoletta">
            <a:extLst>
              <a:ext uri="{FF2B5EF4-FFF2-40B4-BE49-F238E27FC236}">
                <a16:creationId xmlns:a16="http://schemas.microsoft.com/office/drawing/2014/main" id="{BF1B290F-4E2F-45EB-8E63-E004050347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4371" y="4126568"/>
            <a:ext cx="1788974" cy="1676909"/>
          </a:xfrm>
          <a:prstGeom prst="rect">
            <a:avLst/>
          </a:prstGeom>
        </p:spPr>
      </p:pic>
      <p:sp>
        <p:nvSpPr>
          <p:cNvPr id="26" name="CasellaDiTesto 25">
            <a:extLst>
              <a:ext uri="{FF2B5EF4-FFF2-40B4-BE49-F238E27FC236}">
                <a16:creationId xmlns:a16="http://schemas.microsoft.com/office/drawing/2014/main" id="{EFCB31BC-3F19-4512-AEA8-4EB9FD987FA4}"/>
              </a:ext>
            </a:extLst>
          </p:cNvPr>
          <p:cNvSpPr txBox="1"/>
          <p:nvPr/>
        </p:nvSpPr>
        <p:spPr>
          <a:xfrm>
            <a:off x="1445467" y="4495743"/>
            <a:ext cx="1463710" cy="523220"/>
          </a:xfrm>
          <a:prstGeom prst="rect">
            <a:avLst/>
          </a:prstGeom>
          <a:noFill/>
        </p:spPr>
        <p:txBody>
          <a:bodyPr wrap="square">
            <a:spAutoFit/>
          </a:bodyPr>
          <a:lstStyle/>
          <a:p>
            <a:r>
              <a:rPr lang="en-US" sz="1400"/>
              <a:t>R-Reg-Registrarsi?</a:t>
            </a:r>
          </a:p>
        </p:txBody>
      </p:sp>
      <p:pic>
        <p:nvPicPr>
          <p:cNvPr id="18" name="Immagine 17" descr="Immagine che contiene testo&#10;&#10;Descrizione generata automaticamente">
            <a:extLst>
              <a:ext uri="{FF2B5EF4-FFF2-40B4-BE49-F238E27FC236}">
                <a16:creationId xmlns:a16="http://schemas.microsoft.com/office/drawing/2014/main" id="{43F578DA-ED3D-4E8F-9844-F84F7D3BAF44}"/>
              </a:ext>
            </a:extLst>
          </p:cNvPr>
          <p:cNvPicPr>
            <a:picLocks noChangeAspect="1"/>
          </p:cNvPicPr>
          <p:nvPr/>
        </p:nvPicPr>
        <p:blipFill>
          <a:blip r:embed="rId9"/>
          <a:stretch>
            <a:fillRect/>
          </a:stretch>
        </p:blipFill>
        <p:spPr>
          <a:xfrm>
            <a:off x="5294365" y="121641"/>
            <a:ext cx="3058119" cy="6361250"/>
          </a:xfrm>
          <a:prstGeom prst="rect">
            <a:avLst/>
          </a:prstGeom>
        </p:spPr>
      </p:pic>
    </p:spTree>
    <p:extLst>
      <p:ext uri="{BB962C8B-B14F-4D97-AF65-F5344CB8AC3E}">
        <p14:creationId xmlns:p14="http://schemas.microsoft.com/office/powerpoint/2010/main" val="337957727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20">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23" name="Picture 22">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5" name="Rectangle 24">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9" name="Rectangle 28">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3" name="Rectangle 32">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olo 2">
            <a:extLst>
              <a:ext uri="{FF2B5EF4-FFF2-40B4-BE49-F238E27FC236}">
                <a16:creationId xmlns:a16="http://schemas.microsoft.com/office/drawing/2014/main" id="{256929E3-C9A4-4035-894F-D3730B1EFEBF}"/>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Mobile:Registrazione</a:t>
            </a:r>
          </a:p>
        </p:txBody>
      </p:sp>
      <p:pic>
        <p:nvPicPr>
          <p:cNvPr id="35" name="Picture 34">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5" name="Segnaposto testo 4">
            <a:extLst>
              <a:ext uri="{FF2B5EF4-FFF2-40B4-BE49-F238E27FC236}">
                <a16:creationId xmlns:a16="http://schemas.microsoft.com/office/drawing/2014/main" id="{567FAF43-DA0C-423A-AB0D-E675DE655015}"/>
              </a:ext>
            </a:extLst>
          </p:cNvPr>
          <p:cNvSpPr>
            <a:spLocks noGrp="1"/>
          </p:cNvSpPr>
          <p:nvPr>
            <p:ph type="body" sz="half" idx="2"/>
          </p:nvPr>
        </p:nvSpPr>
        <p:spPr>
          <a:xfrm>
            <a:off x="138072" y="2183009"/>
            <a:ext cx="4956047" cy="2185791"/>
          </a:xfrm>
        </p:spPr>
        <p:txBody>
          <a:bodyPr vert="horz" lIns="91440" tIns="45720" rIns="91440" bIns="45720" rtlCol="0">
            <a:normAutofit/>
          </a:bodyPr>
          <a:lstStyle/>
          <a:p>
            <a:r>
              <a:rPr lang="en-US" sz="1800"/>
              <a:t>Appena aperta l’app, potrai scegliere se entrare come visitatore o come utente registrato, potrai registrarti con l’apposito pulsante “Crea un account”</a:t>
            </a:r>
          </a:p>
          <a:p>
            <a:r>
              <a:rPr lang="en-US" sz="1800"/>
              <a:t>Tra i tanti campi di registrazione, ti sarà chiesto se preferisci essere chiamato con il tuo nome reale oppure usare il tuo nickname.</a:t>
            </a:r>
          </a:p>
        </p:txBody>
      </p:sp>
      <p:pic>
        <p:nvPicPr>
          <p:cNvPr id="15" name="Elemento grafico 14" descr="Nuvoletta">
            <a:extLst>
              <a:ext uri="{FF2B5EF4-FFF2-40B4-BE49-F238E27FC236}">
                <a16:creationId xmlns:a16="http://schemas.microsoft.com/office/drawing/2014/main" id="{BF1B290F-4E2F-45EB-8E63-E004050347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1478" y="4064000"/>
            <a:ext cx="1670990" cy="1566316"/>
          </a:xfrm>
          <a:prstGeom prst="rect">
            <a:avLst/>
          </a:prstGeom>
        </p:spPr>
      </p:pic>
      <p:pic>
        <p:nvPicPr>
          <p:cNvPr id="4" name="Immagine 3">
            <a:extLst>
              <a:ext uri="{FF2B5EF4-FFF2-40B4-BE49-F238E27FC236}">
                <a16:creationId xmlns:a16="http://schemas.microsoft.com/office/drawing/2014/main" id="{526BAE6C-5EF2-4005-9568-3EF356AC47AD}"/>
              </a:ext>
            </a:extLst>
          </p:cNvPr>
          <p:cNvPicPr>
            <a:picLocks noChangeAspect="1"/>
          </p:cNvPicPr>
          <p:nvPr/>
        </p:nvPicPr>
        <p:blipFill>
          <a:blip r:embed="rId7"/>
          <a:stretch>
            <a:fillRect/>
          </a:stretch>
        </p:blipFill>
        <p:spPr>
          <a:xfrm>
            <a:off x="-3176" y="4791863"/>
            <a:ext cx="2363085" cy="2363085"/>
          </a:xfrm>
          <a:prstGeom prst="rect">
            <a:avLst/>
          </a:prstGeom>
        </p:spPr>
      </p:pic>
      <p:sp>
        <p:nvSpPr>
          <p:cNvPr id="20" name="CasellaDiTesto 19">
            <a:extLst>
              <a:ext uri="{FF2B5EF4-FFF2-40B4-BE49-F238E27FC236}">
                <a16:creationId xmlns:a16="http://schemas.microsoft.com/office/drawing/2014/main" id="{42483CCC-8F34-4C25-9A5D-F85D76CDBA12}"/>
              </a:ext>
            </a:extLst>
          </p:cNvPr>
          <p:cNvSpPr txBox="1"/>
          <p:nvPr/>
        </p:nvSpPr>
        <p:spPr>
          <a:xfrm>
            <a:off x="1942101" y="4491727"/>
            <a:ext cx="1409700" cy="338554"/>
          </a:xfrm>
          <a:prstGeom prst="rect">
            <a:avLst/>
          </a:prstGeom>
          <a:noFill/>
        </p:spPr>
        <p:txBody>
          <a:bodyPr wrap="square">
            <a:spAutoFit/>
          </a:bodyPr>
          <a:lstStyle/>
          <a:p>
            <a:r>
              <a:rPr lang="en-US" sz="1600"/>
              <a:t>Facilissimo!</a:t>
            </a:r>
          </a:p>
        </p:txBody>
      </p:sp>
      <p:pic>
        <p:nvPicPr>
          <p:cNvPr id="9" name="Immagine 8">
            <a:extLst>
              <a:ext uri="{FF2B5EF4-FFF2-40B4-BE49-F238E27FC236}">
                <a16:creationId xmlns:a16="http://schemas.microsoft.com/office/drawing/2014/main" id="{9928BD83-2DB4-4418-9240-5CAAEAA201FF}"/>
              </a:ext>
            </a:extLst>
          </p:cNvPr>
          <p:cNvPicPr>
            <a:picLocks noChangeAspect="1"/>
          </p:cNvPicPr>
          <p:nvPr/>
        </p:nvPicPr>
        <p:blipFill>
          <a:blip r:embed="rId8"/>
          <a:stretch>
            <a:fillRect/>
          </a:stretch>
        </p:blipFill>
        <p:spPr>
          <a:xfrm>
            <a:off x="5496763" y="360746"/>
            <a:ext cx="2899798" cy="6121795"/>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093C3F90-F454-4FA2-B07F-4AC4A73E5CA2}"/>
              </a:ext>
            </a:extLst>
          </p:cNvPr>
          <p:cNvPicPr>
            <a:picLocks noChangeAspect="1"/>
          </p:cNvPicPr>
          <p:nvPr/>
        </p:nvPicPr>
        <p:blipFill>
          <a:blip r:embed="rId9"/>
          <a:stretch>
            <a:fillRect/>
          </a:stretch>
        </p:blipFill>
        <p:spPr>
          <a:xfrm>
            <a:off x="8702090" y="360746"/>
            <a:ext cx="2912649" cy="6121795"/>
          </a:xfrm>
          <a:prstGeom prst="rect">
            <a:avLst/>
          </a:prstGeom>
        </p:spPr>
      </p:pic>
    </p:spTree>
    <p:extLst>
      <p:ext uri="{BB962C8B-B14F-4D97-AF65-F5344CB8AC3E}">
        <p14:creationId xmlns:p14="http://schemas.microsoft.com/office/powerpoint/2010/main" val="418500216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20">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23" name="Picture 22">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5" name="Rectangle 24">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9" name="Rectangle 28">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3" name="Rectangle 32">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olo 2">
            <a:extLst>
              <a:ext uri="{FF2B5EF4-FFF2-40B4-BE49-F238E27FC236}">
                <a16:creationId xmlns:a16="http://schemas.microsoft.com/office/drawing/2014/main" id="{256929E3-C9A4-4035-894F-D3730B1EFEBF}"/>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Mobile:Recensione</a:t>
            </a:r>
          </a:p>
        </p:txBody>
      </p:sp>
      <p:pic>
        <p:nvPicPr>
          <p:cNvPr id="35" name="Picture 34">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5" name="Segnaposto testo 4">
            <a:extLst>
              <a:ext uri="{FF2B5EF4-FFF2-40B4-BE49-F238E27FC236}">
                <a16:creationId xmlns:a16="http://schemas.microsoft.com/office/drawing/2014/main" id="{567FAF43-DA0C-423A-AB0D-E675DE655015}"/>
              </a:ext>
            </a:extLst>
          </p:cNvPr>
          <p:cNvSpPr>
            <a:spLocks noGrp="1"/>
          </p:cNvSpPr>
          <p:nvPr>
            <p:ph type="body" sz="half" idx="2"/>
          </p:nvPr>
        </p:nvSpPr>
        <p:spPr>
          <a:xfrm>
            <a:off x="74009" y="2101910"/>
            <a:ext cx="5653691" cy="2185791"/>
          </a:xfrm>
        </p:spPr>
        <p:txBody>
          <a:bodyPr vert="horz" lIns="91440" tIns="45720" rIns="91440" bIns="45720" rtlCol="0">
            <a:normAutofit/>
          </a:bodyPr>
          <a:lstStyle/>
          <a:p>
            <a:r>
              <a:rPr lang="en-US"/>
              <a:t>Una volta loggato potrai scrivere la tua recensione: è necessario dare una valutazione da 1 a 5 stelle e un commento di almeno 100 caratteri.</a:t>
            </a:r>
          </a:p>
          <a:p>
            <a:r>
              <a:rPr lang="en-US"/>
              <a:t>Come hai detto? Le recensioni sono piene di spam e troll? Nessun problema! Anche le recensioni possono essere filtrare (in base al numero di stelle).</a:t>
            </a:r>
          </a:p>
          <a:p>
            <a:r>
              <a:rPr lang="en-US"/>
              <a:t>Inoltre si può ordinare in base alle recensioni più recenti.</a:t>
            </a:r>
          </a:p>
        </p:txBody>
      </p:sp>
      <p:pic>
        <p:nvPicPr>
          <p:cNvPr id="6" name="Immagine 5" descr="Immagine che contiene tuta&#10;&#10;Descrizione generata automaticamente">
            <a:extLst>
              <a:ext uri="{FF2B5EF4-FFF2-40B4-BE49-F238E27FC236}">
                <a16:creationId xmlns:a16="http://schemas.microsoft.com/office/drawing/2014/main" id="{16416737-CD6E-4AAE-975D-929F392AE031}"/>
              </a:ext>
            </a:extLst>
          </p:cNvPr>
          <p:cNvPicPr>
            <a:picLocks noChangeAspect="1"/>
          </p:cNvPicPr>
          <p:nvPr/>
        </p:nvPicPr>
        <p:blipFill>
          <a:blip r:embed="rId5"/>
          <a:stretch>
            <a:fillRect/>
          </a:stretch>
        </p:blipFill>
        <p:spPr>
          <a:xfrm>
            <a:off x="-425210" y="4604043"/>
            <a:ext cx="2428473" cy="2428473"/>
          </a:xfrm>
          <a:prstGeom prst="rect">
            <a:avLst/>
          </a:prstGeom>
        </p:spPr>
      </p:pic>
      <p:pic>
        <p:nvPicPr>
          <p:cNvPr id="7" name="Elemento grafico 6" descr="Nuvoletta">
            <a:extLst>
              <a:ext uri="{FF2B5EF4-FFF2-40B4-BE49-F238E27FC236}">
                <a16:creationId xmlns:a16="http://schemas.microsoft.com/office/drawing/2014/main" id="{8B2443FE-071F-41BD-BDE4-B1417EFA47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7246" y="4033601"/>
            <a:ext cx="2631754" cy="1760456"/>
          </a:xfrm>
          <a:prstGeom prst="rect">
            <a:avLst/>
          </a:prstGeom>
        </p:spPr>
      </p:pic>
      <p:sp>
        <p:nvSpPr>
          <p:cNvPr id="24" name="CasellaDiTesto 23">
            <a:extLst>
              <a:ext uri="{FF2B5EF4-FFF2-40B4-BE49-F238E27FC236}">
                <a16:creationId xmlns:a16="http://schemas.microsoft.com/office/drawing/2014/main" id="{924E8A39-7266-49CB-966F-802F00A0D1B3}"/>
              </a:ext>
            </a:extLst>
          </p:cNvPr>
          <p:cNvSpPr txBox="1"/>
          <p:nvPr/>
        </p:nvSpPr>
        <p:spPr>
          <a:xfrm>
            <a:off x="1472824" y="4411813"/>
            <a:ext cx="2010404" cy="646331"/>
          </a:xfrm>
          <a:prstGeom prst="rect">
            <a:avLst/>
          </a:prstGeom>
          <a:noFill/>
        </p:spPr>
        <p:txBody>
          <a:bodyPr wrap="square">
            <a:spAutoFit/>
          </a:bodyPr>
          <a:lstStyle/>
          <a:p>
            <a:r>
              <a:rPr lang="en-US" sz="1200"/>
              <a:t>Maledetti troll!</a:t>
            </a:r>
          </a:p>
          <a:p>
            <a:r>
              <a:rPr lang="en-US" sz="1200"/>
              <a:t>Menomale che c’è </a:t>
            </a:r>
            <a:r>
              <a:rPr lang="en-US" sz="1100"/>
              <a:t>ConsigliViaggi2019</a:t>
            </a:r>
            <a:endParaRPr lang="en-US" sz="1200"/>
          </a:p>
        </p:txBody>
      </p:sp>
      <p:pic>
        <p:nvPicPr>
          <p:cNvPr id="12" name="Immagine 11">
            <a:extLst>
              <a:ext uri="{FF2B5EF4-FFF2-40B4-BE49-F238E27FC236}">
                <a16:creationId xmlns:a16="http://schemas.microsoft.com/office/drawing/2014/main" id="{DBB77A48-B97D-472E-BA98-22353591EFD7}"/>
              </a:ext>
            </a:extLst>
          </p:cNvPr>
          <p:cNvPicPr>
            <a:picLocks noChangeAspect="1"/>
          </p:cNvPicPr>
          <p:nvPr/>
        </p:nvPicPr>
        <p:blipFill>
          <a:blip r:embed="rId8"/>
          <a:stretch>
            <a:fillRect/>
          </a:stretch>
        </p:blipFill>
        <p:spPr>
          <a:xfrm>
            <a:off x="5820761" y="160988"/>
            <a:ext cx="2965507" cy="6167904"/>
          </a:xfrm>
          <a:prstGeom prst="rect">
            <a:avLst/>
          </a:prstGeom>
        </p:spPr>
      </p:pic>
      <p:pic>
        <p:nvPicPr>
          <p:cNvPr id="14" name="Immagine 13">
            <a:extLst>
              <a:ext uri="{FF2B5EF4-FFF2-40B4-BE49-F238E27FC236}">
                <a16:creationId xmlns:a16="http://schemas.microsoft.com/office/drawing/2014/main" id="{21AB157C-67A0-4FCD-9D00-A98DA39965D4}"/>
              </a:ext>
            </a:extLst>
          </p:cNvPr>
          <p:cNvPicPr>
            <a:picLocks noChangeAspect="1"/>
          </p:cNvPicPr>
          <p:nvPr/>
        </p:nvPicPr>
        <p:blipFill>
          <a:blip r:embed="rId9"/>
          <a:stretch>
            <a:fillRect/>
          </a:stretch>
        </p:blipFill>
        <p:spPr>
          <a:xfrm>
            <a:off x="9009179" y="160988"/>
            <a:ext cx="2956734" cy="6167904"/>
          </a:xfrm>
          <a:prstGeom prst="rect">
            <a:avLst/>
          </a:prstGeom>
        </p:spPr>
      </p:pic>
    </p:spTree>
    <p:extLst>
      <p:ext uri="{BB962C8B-B14F-4D97-AF65-F5344CB8AC3E}">
        <p14:creationId xmlns:p14="http://schemas.microsoft.com/office/powerpoint/2010/main" val="625338017"/>
      </p:ext>
    </p:extLst>
  </p:cSld>
  <p:clrMapOvr>
    <a:masterClrMapping/>
  </p:clrMapOvr>
  <p:transition spd="slow">
    <p:push dir="u"/>
  </p:transition>
</p:sld>
</file>

<file path=ppt/theme/theme1.xml><?xml version="1.0" encoding="utf-8"?>
<a:theme xmlns:a="http://schemas.openxmlformats.org/drawingml/2006/main" name="Berlino">
  <a:themeElements>
    <a:clrScheme name="Berlino">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o">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o">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ADFEB15FEC46438B505D18F509EB49" ma:contentTypeVersion="11" ma:contentTypeDescription="Create a new document." ma:contentTypeScope="" ma:versionID="497b7c3dea06fb93dcadde63a1f62fb2">
  <xsd:schema xmlns:xsd="http://www.w3.org/2001/XMLSchema" xmlns:xs="http://www.w3.org/2001/XMLSchema" xmlns:p="http://schemas.microsoft.com/office/2006/metadata/properties" xmlns:ns3="cafcfd52-805c-4b13-b9ca-ece62535fa07" xmlns:ns4="5139d6fe-ad2e-4484-8b8f-e142a0cca75a" targetNamespace="http://schemas.microsoft.com/office/2006/metadata/properties" ma:root="true" ma:fieldsID="5519f9050ea86294b8b92e679b5b9d77" ns3:_="" ns4:_="">
    <xsd:import namespace="cafcfd52-805c-4b13-b9ca-ece62535fa07"/>
    <xsd:import namespace="5139d6fe-ad2e-4484-8b8f-e142a0cca75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fcfd52-805c-4b13-b9ca-ece62535fa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139d6fe-ad2e-4484-8b8f-e142a0cca75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671417-D26A-4CD5-93CE-E35ACDAA55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fcfd52-805c-4b13-b9ca-ece62535fa07"/>
    <ds:schemaRef ds:uri="5139d6fe-ad2e-4484-8b8f-e142a0cca7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4FF19A-89CA-479A-A469-5298C9CB4F18}">
  <ds:schemaRefs>
    <ds:schemaRef ds:uri="http://schemas.microsoft.com/sharepoint/v3/contenttype/forms"/>
  </ds:schemaRefs>
</ds:datastoreItem>
</file>

<file path=customXml/itemProps3.xml><?xml version="1.0" encoding="utf-8"?>
<ds:datastoreItem xmlns:ds="http://schemas.openxmlformats.org/officeDocument/2006/customXml" ds:itemID="{5E8AFCD9-31E9-46DB-8077-C3FF00F9E291}">
  <ds:schemaRefs>
    <ds:schemaRef ds:uri="http://schemas.microsoft.com/office/infopath/2007/PartnerControls"/>
    <ds:schemaRef ds:uri="http://www.w3.org/XML/1998/namespace"/>
    <ds:schemaRef ds:uri="http://purl.org/dc/dcmitype/"/>
    <ds:schemaRef ds:uri="5139d6fe-ad2e-4484-8b8f-e142a0cca75a"/>
    <ds:schemaRef ds:uri="http://purl.org/dc/elements/1.1/"/>
    <ds:schemaRef ds:uri="http://schemas.microsoft.com/office/2006/documentManagement/types"/>
    <ds:schemaRef ds:uri="http://schemas.openxmlformats.org/package/2006/metadata/core-properties"/>
    <ds:schemaRef ds:uri="cafcfd52-805c-4b13-b9ca-ece62535fa07"/>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133</TotalTime>
  <Words>858</Words>
  <Application>Microsoft Office PowerPoint</Application>
  <PresentationFormat>Widescreen</PresentationFormat>
  <Paragraphs>88</Paragraphs>
  <Slides>18</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18</vt:i4>
      </vt:variant>
    </vt:vector>
  </HeadingPairs>
  <TitlesOfParts>
    <vt:vector size="24" baseType="lpstr">
      <vt:lpstr>Arial</vt:lpstr>
      <vt:lpstr>Calibri</vt:lpstr>
      <vt:lpstr>Calisto MT</vt:lpstr>
      <vt:lpstr>Helvetica Neue</vt:lpstr>
      <vt:lpstr>Trebuchet MS</vt:lpstr>
      <vt:lpstr>Berlino</vt:lpstr>
      <vt:lpstr>Presentazione standard di PowerPoint</vt:lpstr>
      <vt:lpstr>Descrizione del progetto</vt:lpstr>
      <vt:lpstr>Mobile</vt:lpstr>
      <vt:lpstr>Mobile:Home</vt:lpstr>
      <vt:lpstr>Mobile:Ricerca</vt:lpstr>
      <vt:lpstr>Mobile:Filtri</vt:lpstr>
      <vt:lpstr>Mobile:Struttura</vt:lpstr>
      <vt:lpstr>Mobile:Registrazione</vt:lpstr>
      <vt:lpstr>Mobile:Recensione</vt:lpstr>
      <vt:lpstr>Tecnologie e Architettura</vt:lpstr>
      <vt:lpstr>Architettura Three-Type Modularità</vt:lpstr>
      <vt:lpstr>Tecnologie:Spring  Sicurezza</vt:lpstr>
      <vt:lpstr>Tecnologie:Autenticazione Sicurezza</vt:lpstr>
      <vt:lpstr>Tecnologia: DAO e Factory Method Scalabilità e modularità</vt:lpstr>
      <vt:lpstr>Tecnologie:Cloud Scalabilità</vt:lpstr>
      <vt:lpstr>Linguaggio utilizzato</vt:lpstr>
      <vt:lpstr>Ma cosa ne pensano le persone di ConsigliaViaggi2019?</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IVAN CAPASSO</dc:creator>
  <cp:lastModifiedBy>IVAN CAPASSO</cp:lastModifiedBy>
  <cp:revision>2</cp:revision>
  <dcterms:created xsi:type="dcterms:W3CDTF">2020-09-25T19:35:21Z</dcterms:created>
  <dcterms:modified xsi:type="dcterms:W3CDTF">2020-09-27T15:58:14Z</dcterms:modified>
</cp:coreProperties>
</file>